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9" r:id="rId5"/>
    <p:sldId id="276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2" r:id="rId19"/>
    <p:sldId id="275" r:id="rId20"/>
    <p:sldId id="273" r:id="rId21"/>
    <p:sldId id="274" r:id="rId22"/>
    <p:sldId id="260" r:id="rId23"/>
  </p:sldIdLst>
  <p:sldSz cx="9144000" cy="6858000" type="screen4x3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2B2B"/>
    <a:srgbClr val="353535"/>
    <a:srgbClr val="212222"/>
    <a:srgbClr val="303030"/>
    <a:srgbClr val="1B1B1B"/>
    <a:srgbClr val="2D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44" autoAdjust="0"/>
  </p:normalViewPr>
  <p:slideViewPr>
    <p:cSldViewPr snapToGrid="0">
      <p:cViewPr varScale="1">
        <p:scale>
          <a:sx n="78" d="100"/>
          <a:sy n="78" d="100"/>
        </p:scale>
        <p:origin x="1579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090D19F-9EE3-43D8-9670-6A58E05C31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0D55E1F-C225-46B0-8D02-A7F01D1EEC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pPr rtl="0"/>
            <a:fld id="{A28D4A29-A361-4B17-833D-B770BF499BBB}" type="datetime1">
              <a:rPr lang="it-IT" smtClean="0"/>
              <a:t>25/05/2025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2CF677B-DDC3-4004-9B1B-95E07E15D2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AD43975-40E2-4F98-BE43-D14876F362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98BC8066-2EF6-4176-9ACB-F71BDAE9FFED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14032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CDD3A5C8-9662-489F-A3C4-59CCFBB5BCC0}" type="datetime1">
              <a:rPr lang="it-IT" smtClean="0"/>
              <a:pPr/>
              <a:t>25/05/2025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5EA54082-0EDA-40C0-B23E-AB88047B2438}" type="slidenum">
              <a:rPr lang="it-IT" noProof="0" smtClean="0"/>
              <a:t>‹N›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625093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11D27-00CD-5676-57DC-A6912B269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4AD865-55E9-18F2-460A-0A04A04527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C0CA059-59C9-10C9-D64C-6FF32E5A6A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AC963BA-53BD-8816-80A7-989CA9A64A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EA54082-0EDA-40C0-B23E-AB88047B2438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07301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Corpo adiposo di </a:t>
            </a:r>
            <a:r>
              <a:rPr lang="it-IT" sz="1200" i="1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Hoffa</a:t>
            </a:r>
            <a:r>
              <a:rPr lang="it-IT" sz="1200" i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, è una struttura </a:t>
            </a:r>
            <a:r>
              <a:rPr lang="it-IT" b="0" i="0" dirty="0" err="1">
                <a:effectLst/>
                <a:latin typeface="fkGroteskNeue"/>
              </a:rPr>
              <a:t>intracapsulare</a:t>
            </a:r>
            <a:r>
              <a:rPr lang="it-IT" b="0" i="0" dirty="0">
                <a:effectLst/>
                <a:latin typeface="fkGroteskNeue"/>
              </a:rPr>
              <a:t> ma </a:t>
            </a:r>
            <a:r>
              <a:rPr lang="it-IT" b="0" i="0" dirty="0" err="1">
                <a:effectLst/>
                <a:latin typeface="fkGroteskNeue"/>
              </a:rPr>
              <a:t>extrasinoviale</a:t>
            </a:r>
            <a:r>
              <a:rPr lang="it-IT" b="0" i="0" dirty="0">
                <a:effectLst/>
                <a:latin typeface="fkGroteskNeue"/>
              </a:rPr>
              <a:t>, che occupa lo spazio tra la parte postero-inferiore della rotula, il tendine rotuleo, i condili femorali e la zona anteriore del piatto tibiale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riccamente vascolarizzato ed innervato da fibre nocicettive. Ruolo di ammortizzatore e stabilizzatore della articolazione</a:t>
            </a:r>
            <a:endParaRPr lang="it-IT" b="0" i="0" dirty="0">
              <a:effectLst/>
              <a:latin typeface="fkGroteskNeu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0" i="0" dirty="0">
                <a:effectLst/>
                <a:latin typeface="fkGroteskNeue"/>
              </a:rPr>
              <a:t>Alterazioni biomeccaniche: Il corpo di </a:t>
            </a:r>
            <a:r>
              <a:rPr lang="it-IT" b="0" i="0" dirty="0" err="1">
                <a:effectLst/>
                <a:latin typeface="fkGroteskNeue"/>
              </a:rPr>
              <a:t>Hoffa</a:t>
            </a:r>
            <a:r>
              <a:rPr lang="it-IT" b="0" i="0" dirty="0">
                <a:effectLst/>
                <a:latin typeface="fkGroteskNeue"/>
              </a:rPr>
              <a:t> cambia posizione durante il movimento del ginocchio (traslando anteriormente in estensione e arretrando in flessione). L’infiammazione ne compromette la mobilità e la funzione ammortizzante, aumentando lo stress meccanico e il dolore soprattutto durante la flessione o l’iperestensione del ginocchio.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16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716296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menischi: garantiscono la congruenza tra le superfici articolari e migliorano la stabilità articolare, ammortizzano e distribuiscono uniformemente il carico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17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930603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Cartilagine articolare: tessuto </a:t>
            </a:r>
            <a:r>
              <a:rPr lang="it-IT" sz="1200" u="sng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avascolare</a:t>
            </a:r>
            <a:r>
              <a:rPr lang="it-IT" sz="12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1200" u="sng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aneurale</a:t>
            </a:r>
            <a:endParaRPr lang="it-IT" sz="1200" u="sng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18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21717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5EA54082-0EDA-40C0-B23E-AB88047B2438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22518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it-IT" b="0" i="0" dirty="0">
                <a:effectLst/>
                <a:latin typeface="fkGroteskNeue"/>
              </a:rPr>
              <a:t>Dolore meccanico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È il dolore più comune nelle patologie degenerative e traumatiche del ginocchio, come artrosi, </a:t>
            </a:r>
            <a:r>
              <a:rPr lang="it-IT" b="0" i="0" dirty="0" err="1">
                <a:effectLst/>
                <a:latin typeface="fkGroteskNeue"/>
              </a:rPr>
              <a:t>meniscopatie</a:t>
            </a:r>
            <a:r>
              <a:rPr lang="it-IT" b="0" i="0" dirty="0">
                <a:effectLst/>
                <a:latin typeface="fkGroteskNeue"/>
              </a:rPr>
              <a:t> degenerative, lesioni legamentose o distorsioni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Si manifesta tipicamente durante il movimento o il carico sull’articolazione e tende a ridursi con il riposo.</a:t>
            </a:r>
          </a:p>
          <a:p>
            <a:pPr algn="l">
              <a:buNone/>
            </a:pPr>
            <a:r>
              <a:rPr lang="it-IT" b="0" i="0" dirty="0">
                <a:effectLst/>
                <a:latin typeface="fkGroteskNeue"/>
              </a:rPr>
              <a:t>Dolore infiammatorio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Deriva da processi infiammatori che coinvolgono strutture come tendini (tendinite), borse (borsite), membrana sinoviale (sinovite) o articolazione in toto (artrite)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Si caratterizza per dolore che può essere presente anche a riposo o durante la notte, spesso associato a gonfiore, rossore, calore locale e rigidità prolungata.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it-IT" b="0" i="0" dirty="0">
                <a:effectLst/>
                <a:latin typeface="fkGroteskNeue"/>
              </a:rPr>
              <a:t>Dolore neuropatico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È causato da una lesione o disfunzione dei nervi che innervano il ginocchio, spesso secondaria a traumi, interventi chirurgici o compressioni nervose.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Si manifesta con sensazioni di bruciore, formicolio, scosse elettriche, ipersensibilità o </a:t>
            </a:r>
            <a:r>
              <a:rPr lang="it-IT" b="0" i="0" dirty="0" err="1">
                <a:effectLst/>
                <a:latin typeface="fkGroteskNeue"/>
              </a:rPr>
              <a:t>allodinia</a:t>
            </a:r>
            <a:r>
              <a:rPr lang="it-IT" b="0" i="0" dirty="0">
                <a:effectLst/>
                <a:latin typeface="fkGroteskNeue"/>
              </a:rPr>
              <a:t> (dolore provocato da stimoli normalmente non dolorosi).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Può persistere anche in assenza di movimento e non è necessariamente correlato al carico sull’articolazione.</a:t>
            </a:r>
          </a:p>
          <a:p>
            <a:pPr algn="l">
              <a:buNone/>
            </a:pPr>
            <a:r>
              <a:rPr lang="it-IT" b="0" i="0" dirty="0">
                <a:effectLst/>
                <a:latin typeface="fkGroteskNeue"/>
              </a:rPr>
              <a:t>Dolore </a:t>
            </a:r>
            <a:r>
              <a:rPr lang="it-IT" b="0" i="0" dirty="0" err="1">
                <a:effectLst/>
                <a:latin typeface="fkGroteskNeue"/>
              </a:rPr>
              <a:t>nociplastico</a:t>
            </a:r>
            <a:endParaRPr lang="it-IT" b="0" i="0" dirty="0">
              <a:effectLst/>
              <a:latin typeface="fkGroteskNeue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È dovuto a un’alterazione della modulazione centrale del dolore, senza una chiara evidenza di danno tissutale o lesione nervosa.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Si riscontra soprattutto in condizioni di dolore cronico persistente, spesso con una distribuzione più diffusa e sintomi associati come ipersensibilità, disturbi del sonno e affaticamento.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dirty="0">
                <a:effectLst/>
                <a:latin typeface="fkGroteskNeue"/>
              </a:rPr>
              <a:t>Il dolore </a:t>
            </a:r>
            <a:r>
              <a:rPr lang="it-IT" b="0" i="0" dirty="0" err="1">
                <a:effectLst/>
                <a:latin typeface="fkGroteskNeue"/>
              </a:rPr>
              <a:t>nociplastico</a:t>
            </a:r>
            <a:r>
              <a:rPr lang="it-IT" b="0" i="0" dirty="0">
                <a:effectLst/>
                <a:latin typeface="fkGroteskNeue"/>
              </a:rPr>
              <a:t> non è spiegato interamente da meccanismi meccanici, infiammatori o neuropatici, ma da una disfunzione del sistema di percezione e modulazione del dolore a livello centrale.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8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215446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Cause</a:t>
            </a:r>
            <a:r>
              <a:rPr lang="it-IT" sz="1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traumi, malattie reumatiche (AR, gotta), artrosi, infezioni, </a:t>
            </a:r>
            <a:r>
              <a:rPr lang="it-IT" sz="12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ecc</a:t>
            </a:r>
            <a:endParaRPr lang="it-IT" sz="12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9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344439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u="none" kern="100" dirty="0">
                <a:latin typeface="Aptos" panose="020B0004020202020204" pitchFamily="34" charset="0"/>
                <a:cs typeface="Times New Roman" panose="02020603050405020304" pitchFamily="18" charset="0"/>
              </a:rPr>
              <a:t>Processi infiammatori persistenti, con attivazione sia di nocicettori periferici sia di meccanismi di sensibilizzazione centrale, possono portare a cronicizzazione del dolore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11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1938817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L’irritazione e la degenerazione tendinea causano dolore localizzato, rigidità e limitazione funzionale, che peggiorano con l’attività e migliorano con il riposo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12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Fattori predisponenti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difetti articolari (es. disallineamento rotuleo), </a:t>
            </a:r>
            <a:r>
              <a:rPr lang="it-IT" sz="12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eterometria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degli arti inferiori, debolezza muscolare e posture scorrette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12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981186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Periostio: membrana connettivale che riveste la superficie esterna dell’osso, ricca di terminazioni nervose nocicettive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Osso </a:t>
            </a:r>
            <a:r>
              <a:rPr lang="it-IT" sz="12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subcondrale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porzione ossea situata immediatamente sotto la cartilagine articolare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13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472347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Aumento pressione intraossea 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compromissione microcircolazione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ipossia e rilascio di sostanze algogene (es. prostaglandine, sostanza P)</a:t>
            </a:r>
          </a:p>
          <a:p>
            <a:pPr>
              <a:buNone/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Infiammazione locale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mediatori che aumentano la permeabilità vascolare e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l’ipersensibilità nervosa, contribuendo all’</a:t>
            </a:r>
            <a:r>
              <a:rPr lang="it-IT" sz="12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allodinia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e all’iperalgesia</a:t>
            </a:r>
          </a:p>
          <a:p>
            <a:pPr>
              <a:buNone/>
            </a:pPr>
            <a:endParaRPr lang="it-IT" sz="12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14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129799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Traumi ripetuti, pressioni prolungate o infezioni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le cellule della borsa rilasciano citochine pro-infiammatorie (IL-1, TNF-α), causando vasodilatazione e aumento della permeabilità vascolare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versamento di liquido nella borsa, con rigonfiamento e distensione delle pareti, che stimolano direttamente le terminazioni nervose nocicettive</a:t>
            </a:r>
          </a:p>
          <a:p>
            <a:pPr algn="l">
              <a:buNone/>
            </a:pPr>
            <a:endParaRPr lang="it-IT" sz="12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Si associano </a:t>
            </a:r>
            <a:r>
              <a:rPr lang="it-IT" sz="12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alterazioni biomeccaniche </a:t>
            </a:r>
            <a:r>
              <a:rPr lang="it-IT" sz="12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per secondaria limitazione allo scorrimento dei tendini durante il movimento e riduzione della elasticità tissutale.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5EA54082-0EDA-40C0-B23E-AB88047B2438}" type="slidenum">
              <a:rPr lang="it-IT" noProof="0" smtClean="0"/>
              <a:t>15</a:t>
            </a:fld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87971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506565" y="2493085"/>
            <a:ext cx="3728714" cy="2033753"/>
          </a:xfrm>
        </p:spPr>
        <p:txBody>
          <a:bodyPr rtlCol="0" anchor="ctr">
            <a:normAutofit/>
          </a:bodyPr>
          <a:lstStyle>
            <a:lvl1pPr algn="r">
              <a:defRPr lang="it-IT" sz="2700"/>
            </a:lvl1pPr>
          </a:lstStyle>
          <a:p>
            <a:pPr rtl="0"/>
            <a:r>
              <a:rPr lang="it-IT"/>
              <a:t>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4927011" y="2493085"/>
            <a:ext cx="3738165" cy="2033752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lang="it-IT"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 algn="ctr">
              <a:buNone/>
              <a:defRPr lang="it-IT" sz="1500"/>
            </a:lvl2pPr>
            <a:lvl3pPr marL="685800" indent="0" algn="ctr">
              <a:buNone/>
              <a:defRPr lang="it-IT" sz="1350"/>
            </a:lvl3pPr>
            <a:lvl4pPr marL="1028700" indent="0" algn="ctr">
              <a:buNone/>
              <a:defRPr lang="it-IT" sz="1200"/>
            </a:lvl4pPr>
            <a:lvl5pPr marL="1371600" indent="0" algn="ctr">
              <a:buNone/>
              <a:defRPr lang="it-IT" sz="1200"/>
            </a:lvl5pPr>
            <a:lvl6pPr marL="1714500" indent="0" algn="ctr">
              <a:buNone/>
              <a:defRPr lang="it-IT" sz="1200"/>
            </a:lvl6pPr>
            <a:lvl7pPr marL="2057400" indent="0" algn="ctr">
              <a:buNone/>
              <a:defRPr lang="it-IT" sz="1200"/>
            </a:lvl7pPr>
            <a:lvl8pPr marL="2400300" indent="0" algn="ctr">
              <a:buNone/>
              <a:defRPr lang="it-IT" sz="1200"/>
            </a:lvl8pPr>
            <a:lvl9pPr marL="2743200" indent="0" algn="ctr">
              <a:buNone/>
              <a:defRPr lang="it-IT" sz="1200"/>
            </a:lvl9pPr>
          </a:lstStyle>
          <a:p>
            <a:pPr rtl="0"/>
            <a:r>
              <a:rPr lang="it-IT"/>
              <a:t>Sottotitolo</a:t>
            </a:r>
          </a:p>
        </p:txBody>
      </p:sp>
      <p:cxnSp>
        <p:nvCxnSpPr>
          <p:cNvPr id="8" name="Connettore diritto 7"/>
          <p:cNvCxnSpPr/>
          <p:nvPr userDrawn="1"/>
        </p:nvCxnSpPr>
        <p:spPr>
          <a:xfrm>
            <a:off x="4581144" y="2842697"/>
            <a:ext cx="0" cy="1334530"/>
          </a:xfrm>
          <a:prstGeom prst="line">
            <a:avLst/>
          </a:prstGeom>
          <a:ln w="889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 descr="Bordo del rettangolo con riempimento colorato"/>
          <p:cNvSpPr/>
          <p:nvPr userDrawn="1"/>
        </p:nvSpPr>
        <p:spPr>
          <a:xfrm>
            <a:off x="0" y="6479628"/>
            <a:ext cx="2290572" cy="3783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10" name="Rettangolo 9" descr="Bordo del rettangolo con riempimento colorato"/>
          <p:cNvSpPr/>
          <p:nvPr userDrawn="1"/>
        </p:nvSpPr>
        <p:spPr>
          <a:xfrm>
            <a:off x="2290572" y="6479628"/>
            <a:ext cx="2290572" cy="3783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11" name="Rettangolo 10" descr="Bordo del rettangolo con riempimento colorato"/>
          <p:cNvSpPr/>
          <p:nvPr userDrawn="1"/>
        </p:nvSpPr>
        <p:spPr>
          <a:xfrm>
            <a:off x="4581144" y="6479628"/>
            <a:ext cx="2290572" cy="378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12" name="Rettangolo 11" descr="Bordo del rettangolo con riempimento colorato"/>
          <p:cNvSpPr/>
          <p:nvPr userDrawn="1"/>
        </p:nvSpPr>
        <p:spPr>
          <a:xfrm>
            <a:off x="6853428" y="6479628"/>
            <a:ext cx="2290572" cy="3783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</p:spTree>
    <p:extLst>
      <p:ext uri="{BB962C8B-B14F-4D97-AF65-F5344CB8AC3E}">
        <p14:creationId xmlns:p14="http://schemas.microsoft.com/office/powerpoint/2010/main" val="409770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rtlCol="0" anchor="b"/>
          <a:lstStyle>
            <a:lvl1pPr>
              <a:defRPr lang="it-IT" sz="2400"/>
            </a:lvl1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 rtlCol="0"/>
          <a:lstStyle>
            <a:lvl1pPr>
              <a:defRPr lang="it-IT" sz="2400"/>
            </a:lvl1pPr>
            <a:lvl2pPr>
              <a:defRPr lang="it-IT" sz="2100"/>
            </a:lvl2pPr>
            <a:lvl3pPr>
              <a:defRPr lang="it-IT" sz="1800"/>
            </a:lvl3pPr>
            <a:lvl4pPr>
              <a:defRPr lang="it-IT" sz="1500"/>
            </a:lvl4pPr>
            <a:lvl5pPr>
              <a:defRPr lang="it-IT" sz="1500"/>
            </a:lvl5pPr>
            <a:lvl6pPr>
              <a:defRPr lang="it-IT" sz="1500"/>
            </a:lvl6pPr>
            <a:lvl7pPr>
              <a:defRPr lang="it-IT" sz="1500"/>
            </a:lvl7pPr>
            <a:lvl8pPr>
              <a:defRPr lang="it-IT" sz="1500"/>
            </a:lvl8pPr>
            <a:lvl9pPr>
              <a:defRPr lang="it-IT" sz="1500"/>
            </a:lvl9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rtlCol="0"/>
          <a:lstStyle>
            <a:lvl1pPr marL="0" indent="0">
              <a:buNone/>
              <a:defRPr lang="it-IT" sz="1200"/>
            </a:lvl1pPr>
            <a:lvl2pPr marL="342900" indent="0">
              <a:buNone/>
              <a:defRPr lang="it-IT" sz="1050"/>
            </a:lvl2pPr>
            <a:lvl3pPr marL="685800" indent="0">
              <a:buNone/>
              <a:defRPr lang="it-IT" sz="900"/>
            </a:lvl3pPr>
            <a:lvl4pPr marL="1028700" indent="0">
              <a:buNone/>
              <a:defRPr lang="it-IT" sz="750"/>
            </a:lvl4pPr>
            <a:lvl5pPr marL="1371600" indent="0">
              <a:buNone/>
              <a:defRPr lang="it-IT" sz="750"/>
            </a:lvl5pPr>
            <a:lvl6pPr marL="1714500" indent="0">
              <a:buNone/>
              <a:defRPr lang="it-IT" sz="750"/>
            </a:lvl6pPr>
            <a:lvl7pPr marL="2057400" indent="0">
              <a:buNone/>
              <a:defRPr lang="it-IT" sz="750"/>
            </a:lvl7pPr>
            <a:lvl8pPr marL="2400300" indent="0">
              <a:buNone/>
              <a:defRPr lang="it-IT" sz="750"/>
            </a:lvl8pPr>
            <a:lvl9pPr marL="2743200" indent="0">
              <a:buNone/>
              <a:defRPr lang="it-IT" sz="750"/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5218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rtlCol="0" anchor="b"/>
          <a:lstStyle>
            <a:lvl1pPr>
              <a:defRPr lang="it-IT" sz="2400"/>
            </a:lvl1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/>
          <a:lstStyle>
            <a:lvl1pPr marL="0" indent="0">
              <a:buNone/>
              <a:defRPr lang="it-IT" sz="2400"/>
            </a:lvl1pPr>
            <a:lvl2pPr marL="342900" indent="0">
              <a:buNone/>
              <a:defRPr lang="it-IT" sz="2100"/>
            </a:lvl2pPr>
            <a:lvl3pPr marL="685800" indent="0">
              <a:buNone/>
              <a:defRPr lang="it-IT" sz="1800"/>
            </a:lvl3pPr>
            <a:lvl4pPr marL="1028700" indent="0">
              <a:buNone/>
              <a:defRPr lang="it-IT" sz="1500"/>
            </a:lvl4pPr>
            <a:lvl5pPr marL="1371600" indent="0">
              <a:buNone/>
              <a:defRPr lang="it-IT" sz="1500"/>
            </a:lvl5pPr>
            <a:lvl6pPr marL="1714500" indent="0">
              <a:buNone/>
              <a:defRPr lang="it-IT" sz="1500"/>
            </a:lvl6pPr>
            <a:lvl7pPr marL="2057400" indent="0">
              <a:buNone/>
              <a:defRPr lang="it-IT" sz="1500"/>
            </a:lvl7pPr>
            <a:lvl8pPr marL="2400300" indent="0">
              <a:buNone/>
              <a:defRPr lang="it-IT" sz="1500"/>
            </a:lvl8pPr>
            <a:lvl9pPr marL="2743200" indent="0">
              <a:buNone/>
              <a:defRPr lang="it-IT" sz="1500"/>
            </a:lvl9pPr>
          </a:lstStyle>
          <a:p>
            <a:pPr rtl="0"/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rtlCol="0"/>
          <a:lstStyle>
            <a:lvl1pPr marL="0" indent="0">
              <a:buNone/>
              <a:defRPr lang="it-IT" sz="1200"/>
            </a:lvl1pPr>
            <a:lvl2pPr marL="342900" indent="0">
              <a:buNone/>
              <a:defRPr lang="it-IT" sz="1050"/>
            </a:lvl2pPr>
            <a:lvl3pPr marL="685800" indent="0">
              <a:buNone/>
              <a:defRPr lang="it-IT" sz="900"/>
            </a:lvl3pPr>
            <a:lvl4pPr marL="1028700" indent="0">
              <a:buNone/>
              <a:defRPr lang="it-IT" sz="750"/>
            </a:lvl4pPr>
            <a:lvl5pPr marL="1371600" indent="0">
              <a:buNone/>
              <a:defRPr lang="it-IT" sz="750"/>
            </a:lvl5pPr>
            <a:lvl6pPr marL="1714500" indent="0">
              <a:buNone/>
              <a:defRPr lang="it-IT" sz="750"/>
            </a:lvl6pPr>
            <a:lvl7pPr marL="2057400" indent="0">
              <a:buNone/>
              <a:defRPr lang="it-IT" sz="750"/>
            </a:lvl7pPr>
            <a:lvl8pPr marL="2400300" indent="0">
              <a:buNone/>
              <a:defRPr lang="it-IT" sz="750"/>
            </a:lvl8pPr>
            <a:lvl9pPr marL="2743200" indent="0">
              <a:buNone/>
              <a:defRPr lang="it-IT" sz="750"/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13247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751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rtlCol="0"/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 rtlCol="0"/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26822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28650" y="1610212"/>
            <a:ext cx="5200651" cy="965477"/>
          </a:xfrm>
        </p:spPr>
        <p:txBody>
          <a:bodyPr rtlCol="0"/>
          <a:lstStyle>
            <a:lvl1pPr>
              <a:defRPr lang="it-IT"/>
            </a:lvl1pPr>
          </a:lstStyle>
          <a:p>
            <a:pPr rtl="0"/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628651" y="2727433"/>
            <a:ext cx="5200650" cy="2585545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  <a:buNone/>
              <a:defRPr lang="it-IT" sz="13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Corpo del testo</a:t>
            </a:r>
          </a:p>
        </p:txBody>
      </p:sp>
      <p:sp>
        <p:nvSpPr>
          <p:cNvPr id="7" name="Rettangolo 6" descr="Bordo del rettangolo con riempimento colorato"/>
          <p:cNvSpPr/>
          <p:nvPr userDrawn="1"/>
        </p:nvSpPr>
        <p:spPr>
          <a:xfrm>
            <a:off x="0" y="6479628"/>
            <a:ext cx="2290572" cy="3783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8" name="Rettangolo 7" descr="Bordo del rettangolo con riempimento colorato"/>
          <p:cNvSpPr/>
          <p:nvPr userDrawn="1"/>
        </p:nvSpPr>
        <p:spPr>
          <a:xfrm>
            <a:off x="2290572" y="6479628"/>
            <a:ext cx="2290572" cy="3783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9" name="Rettangolo 8" descr="Bordo del rettangolo con riempimento colorato"/>
          <p:cNvSpPr/>
          <p:nvPr userDrawn="1"/>
        </p:nvSpPr>
        <p:spPr>
          <a:xfrm>
            <a:off x="4581144" y="6479628"/>
            <a:ext cx="2290572" cy="3783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  <p:sp>
        <p:nvSpPr>
          <p:cNvPr id="10" name="Rettangolo 9" descr="Bordo del rettangolo con riempimento colorato"/>
          <p:cNvSpPr/>
          <p:nvPr userDrawn="1"/>
        </p:nvSpPr>
        <p:spPr>
          <a:xfrm>
            <a:off x="6853428" y="6479628"/>
            <a:ext cx="2290572" cy="3783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sz="1350" dirty="0"/>
          </a:p>
        </p:txBody>
      </p:sp>
    </p:spTree>
    <p:extLst>
      <p:ext uri="{BB962C8B-B14F-4D97-AF65-F5344CB8AC3E}">
        <p14:creationId xmlns:p14="http://schemas.microsoft.com/office/powerpoint/2010/main" val="3205919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 me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3628040" cy="990709"/>
          </a:xfrm>
        </p:spPr>
        <p:txBody>
          <a:bodyPr rtlCol="0">
            <a:normAutofit/>
          </a:bodyPr>
          <a:lstStyle>
            <a:lvl1pPr>
              <a:defRPr lang="it-IT" sz="2700"/>
            </a:lvl1pPr>
          </a:lstStyle>
          <a:p>
            <a:pPr rtl="0"/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695069" y="2380596"/>
            <a:ext cx="3561621" cy="450383"/>
          </a:xfrm>
        </p:spPr>
        <p:txBody>
          <a:bodyPr rtlCol="0">
            <a:normAutofit/>
          </a:bodyPr>
          <a:lstStyle>
            <a:lvl1pPr marL="0" indent="0">
              <a:buNone/>
              <a:tabLst>
                <a:tab pos="637794" algn="ctr"/>
                <a:tab pos="1159002" algn="ctr"/>
                <a:tab pos="1680210" algn="ctr"/>
                <a:tab pos="2194560" algn="ctr"/>
                <a:tab pos="2715768" algn="ctr"/>
                <a:tab pos="3236976" algn="ctr"/>
              </a:tabLst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4918841" y="2317531"/>
            <a:ext cx="3596509" cy="4083269"/>
          </a:xfrm>
        </p:spPr>
        <p:txBody>
          <a:bodyPr rtlCol="0">
            <a:normAutofit/>
          </a:bodyPr>
          <a:lstStyle>
            <a:lvl1pPr marL="0" indent="0">
              <a:lnSpc>
                <a:spcPct val="137000"/>
              </a:lnSpc>
              <a:spcBef>
                <a:spcPts val="0"/>
              </a:spcBef>
              <a:buNone/>
              <a:defRPr lang="it-IT" sz="1275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10" hasCustomPrompt="1"/>
          </p:nvPr>
        </p:nvSpPr>
        <p:spPr>
          <a:xfrm>
            <a:off x="4918473" y="365126"/>
            <a:ext cx="3596878" cy="990709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lang="it-IT" sz="180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/>
              <a:t>Mese</a:t>
            </a:r>
          </a:p>
        </p:txBody>
      </p:sp>
      <p:grpSp>
        <p:nvGrpSpPr>
          <p:cNvPr id="23" name="Gruppo 22" descr="Linee tratteggiate"/>
          <p:cNvGrpSpPr/>
          <p:nvPr userDrawn="1"/>
        </p:nvGrpSpPr>
        <p:grpSpPr>
          <a:xfrm>
            <a:off x="4918472" y="2680140"/>
            <a:ext cx="3596877" cy="3565213"/>
            <a:chOff x="6557963" y="2680139"/>
            <a:chExt cx="4795836" cy="3565213"/>
          </a:xfrm>
        </p:grpSpPr>
        <p:cxnSp>
          <p:nvCxnSpPr>
            <p:cNvPr id="11" name="Connettore diritto 10"/>
            <p:cNvCxnSpPr/>
            <p:nvPr userDrawn="1"/>
          </p:nvCxnSpPr>
          <p:spPr>
            <a:xfrm>
              <a:off x="6557963" y="2680139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diritto 11"/>
            <p:cNvCxnSpPr/>
            <p:nvPr userDrawn="1"/>
          </p:nvCxnSpPr>
          <p:spPr>
            <a:xfrm>
              <a:off x="6557963" y="3037491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/>
            <p:cNvCxnSpPr/>
            <p:nvPr userDrawn="1"/>
          </p:nvCxnSpPr>
          <p:spPr>
            <a:xfrm>
              <a:off x="6557963" y="339242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/>
            <p:cNvCxnSpPr/>
            <p:nvPr userDrawn="1"/>
          </p:nvCxnSpPr>
          <p:spPr>
            <a:xfrm>
              <a:off x="6557963" y="374904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diritto 14"/>
            <p:cNvCxnSpPr/>
            <p:nvPr userDrawn="1"/>
          </p:nvCxnSpPr>
          <p:spPr>
            <a:xfrm>
              <a:off x="6557963" y="410565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diritto 16"/>
            <p:cNvCxnSpPr/>
            <p:nvPr userDrawn="1"/>
          </p:nvCxnSpPr>
          <p:spPr>
            <a:xfrm>
              <a:off x="6557963" y="446227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diritto 17"/>
            <p:cNvCxnSpPr/>
            <p:nvPr userDrawn="1"/>
          </p:nvCxnSpPr>
          <p:spPr>
            <a:xfrm>
              <a:off x="6557963" y="4818888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/>
            <p:cNvCxnSpPr/>
            <p:nvPr userDrawn="1"/>
          </p:nvCxnSpPr>
          <p:spPr>
            <a:xfrm>
              <a:off x="6557963" y="517550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/>
            <p:cNvCxnSpPr/>
            <p:nvPr userDrawn="1"/>
          </p:nvCxnSpPr>
          <p:spPr>
            <a:xfrm>
              <a:off x="6557963" y="553212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diritto 20"/>
            <p:cNvCxnSpPr/>
            <p:nvPr userDrawn="1"/>
          </p:nvCxnSpPr>
          <p:spPr>
            <a:xfrm>
              <a:off x="6557963" y="588873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ttore diritto 21"/>
            <p:cNvCxnSpPr/>
            <p:nvPr userDrawn="1"/>
          </p:nvCxnSpPr>
          <p:spPr>
            <a:xfrm>
              <a:off x="6557963" y="624535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ttangolo 23"/>
          <p:cNvSpPr/>
          <p:nvPr userDrawn="1"/>
        </p:nvSpPr>
        <p:spPr>
          <a:xfrm>
            <a:off x="628650" y="1618737"/>
            <a:ext cx="3628040" cy="5488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500"/>
              <a:t>Testo</a:t>
            </a:r>
          </a:p>
        </p:txBody>
      </p:sp>
      <p:grpSp>
        <p:nvGrpSpPr>
          <p:cNvPr id="25" name="Gruppo 24" descr="Forme circolari"/>
          <p:cNvGrpSpPr/>
          <p:nvPr userDrawn="1"/>
        </p:nvGrpSpPr>
        <p:grpSpPr>
          <a:xfrm>
            <a:off x="740664" y="3151398"/>
            <a:ext cx="3353562" cy="2875416"/>
            <a:chOff x="987552" y="3151398"/>
            <a:chExt cx="4471416" cy="2875416"/>
          </a:xfrm>
        </p:grpSpPr>
        <p:grpSp>
          <p:nvGrpSpPr>
            <p:cNvPr id="26" name="Gruppo 25"/>
            <p:cNvGrpSpPr/>
            <p:nvPr/>
          </p:nvGrpSpPr>
          <p:grpSpPr>
            <a:xfrm>
              <a:off x="987552" y="3151398"/>
              <a:ext cx="4471416" cy="310901"/>
              <a:chOff x="987552" y="3151398"/>
              <a:chExt cx="4471416" cy="310901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987552" y="315140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1682496" y="3151402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2377440" y="315140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063240" y="315140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758184" y="315140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453128" y="3151399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5148072" y="3151398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7" name="Gruppo 26"/>
            <p:cNvGrpSpPr/>
            <p:nvPr/>
          </p:nvGrpSpPr>
          <p:grpSpPr>
            <a:xfrm>
              <a:off x="987552" y="3792532"/>
              <a:ext cx="4471416" cy="310901"/>
              <a:chOff x="987552" y="3792532"/>
              <a:chExt cx="4471416" cy="310901"/>
            </a:xfrm>
          </p:grpSpPr>
          <p:sp>
            <p:nvSpPr>
              <p:cNvPr id="52" name="Oval 51"/>
              <p:cNvSpPr/>
              <p:nvPr/>
            </p:nvSpPr>
            <p:spPr>
              <a:xfrm>
                <a:off x="987552" y="3792537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1682496" y="3792536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2377440" y="3792534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3063240" y="3792534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3758184" y="3792534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4453128" y="379253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148072" y="3792532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8" name="Gruppo 27"/>
            <p:cNvGrpSpPr/>
            <p:nvPr/>
          </p:nvGrpSpPr>
          <p:grpSpPr>
            <a:xfrm>
              <a:off x="987552" y="4433661"/>
              <a:ext cx="4471416" cy="310901"/>
              <a:chOff x="987552" y="4433661"/>
              <a:chExt cx="4471416" cy="310901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987552" y="4433666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682496" y="4433665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2377440" y="443366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3063240" y="443366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3758184" y="443366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453128" y="4433662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148072" y="4433661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9" name="Gruppo 28"/>
            <p:cNvGrpSpPr/>
            <p:nvPr/>
          </p:nvGrpSpPr>
          <p:grpSpPr>
            <a:xfrm>
              <a:off x="987552" y="5074788"/>
              <a:ext cx="4471416" cy="310901"/>
              <a:chOff x="987552" y="5074788"/>
              <a:chExt cx="4471416" cy="310901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987552" y="507479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1682496" y="5074792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377440" y="507479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063240" y="507479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758184" y="5074790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453128" y="5074789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5148072" y="5074788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30" name="Gruppo 29"/>
            <p:cNvGrpSpPr/>
            <p:nvPr/>
          </p:nvGrpSpPr>
          <p:grpSpPr>
            <a:xfrm>
              <a:off x="987552" y="5715913"/>
              <a:ext cx="4471416" cy="310901"/>
              <a:chOff x="987552" y="5715913"/>
              <a:chExt cx="4471416" cy="310901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987552" y="5715918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682496" y="5715917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2377440" y="5715915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063240" y="5715915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758184" y="5715915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4453128" y="5715914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5148072" y="5715913"/>
                <a:ext cx="310896" cy="31089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2144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me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3628040" cy="990709"/>
          </a:xfrm>
        </p:spPr>
        <p:txBody>
          <a:bodyPr rtlCol="0">
            <a:normAutofit/>
          </a:bodyPr>
          <a:lstStyle>
            <a:lvl1pPr>
              <a:defRPr lang="it-IT" sz="2700"/>
            </a:lvl1pPr>
          </a:lstStyle>
          <a:p>
            <a:pPr rtl="0"/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672084" y="2929836"/>
            <a:ext cx="2482596" cy="369421"/>
          </a:xfrm>
        </p:spPr>
        <p:txBody>
          <a:bodyPr rtlCol="0">
            <a:normAutofit/>
          </a:bodyPr>
          <a:lstStyle>
            <a:lvl1pPr marL="0" indent="0">
              <a:buNone/>
              <a:tabLst>
                <a:tab pos="432054" algn="ctr"/>
                <a:tab pos="788670" algn="ctr"/>
                <a:tab pos="1145286" algn="ctr"/>
                <a:tab pos="1501902" algn="ctr"/>
                <a:tab pos="1858518" algn="ctr"/>
                <a:tab pos="2215134" algn="ctr"/>
              </a:tabLst>
              <a:defRPr lang="it-IT" sz="1275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3331845" y="2930778"/>
            <a:ext cx="2482596" cy="362604"/>
          </a:xfrm>
        </p:spPr>
        <p:txBody>
          <a:bodyPr rtlCol="0">
            <a:normAutofit/>
          </a:bodyPr>
          <a:lstStyle>
            <a:lvl1pPr marL="0" indent="0">
              <a:buNone/>
              <a:tabLst>
                <a:tab pos="432054" algn="ctr"/>
                <a:tab pos="788670" algn="ctr"/>
                <a:tab pos="1145286" algn="ctr"/>
                <a:tab pos="1501902" algn="ctr"/>
                <a:tab pos="1858518" algn="ctr"/>
                <a:tab pos="2215134" algn="ctr"/>
              </a:tabLst>
              <a:defRPr lang="it-IT" sz="127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10" hasCustomPrompt="1"/>
          </p:nvPr>
        </p:nvSpPr>
        <p:spPr>
          <a:xfrm>
            <a:off x="4918473" y="365126"/>
            <a:ext cx="3596878" cy="990709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lang="it-IT" sz="180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/>
              <a:t>Mese</a:t>
            </a:r>
          </a:p>
        </p:txBody>
      </p:sp>
      <p:sp>
        <p:nvSpPr>
          <p:cNvPr id="6" name="Segnaposto contenuto 3"/>
          <p:cNvSpPr>
            <a:spLocks noGrp="1"/>
          </p:cNvSpPr>
          <p:nvPr>
            <p:ph sz="half" idx="11" hasCustomPrompt="1"/>
          </p:nvPr>
        </p:nvSpPr>
        <p:spPr>
          <a:xfrm>
            <a:off x="5991606" y="2929836"/>
            <a:ext cx="2482596" cy="369421"/>
          </a:xfrm>
        </p:spPr>
        <p:txBody>
          <a:bodyPr rtlCol="0">
            <a:normAutofit/>
          </a:bodyPr>
          <a:lstStyle>
            <a:lvl1pPr marL="0" indent="0">
              <a:buNone/>
              <a:tabLst>
                <a:tab pos="432054" algn="ctr"/>
                <a:tab pos="788670" algn="ctr"/>
                <a:tab pos="1145286" algn="ctr"/>
                <a:tab pos="1501902" algn="ctr"/>
                <a:tab pos="1858518" algn="ctr"/>
                <a:tab pos="2215134" algn="ctr"/>
              </a:tabLst>
              <a:defRPr lang="it-IT" sz="127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7" name="Rettangolo 6"/>
          <p:cNvSpPr/>
          <p:nvPr userDrawn="1"/>
        </p:nvSpPr>
        <p:spPr>
          <a:xfrm>
            <a:off x="610115" y="1915303"/>
            <a:ext cx="2523745" cy="7537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sp>
        <p:nvSpPr>
          <p:cNvPr id="8" name="Rettangolo 7"/>
          <p:cNvSpPr/>
          <p:nvPr userDrawn="1"/>
        </p:nvSpPr>
        <p:spPr>
          <a:xfrm>
            <a:off x="3273057" y="1915303"/>
            <a:ext cx="2523744" cy="7537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sp>
        <p:nvSpPr>
          <p:cNvPr id="10" name="Rettangolo 9"/>
          <p:cNvSpPr/>
          <p:nvPr userDrawn="1"/>
        </p:nvSpPr>
        <p:spPr>
          <a:xfrm>
            <a:off x="5935999" y="1920240"/>
            <a:ext cx="2523744" cy="7537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grpSp>
        <p:nvGrpSpPr>
          <p:cNvPr id="11" name="Gruppo 10" descr="Forme circolari"/>
          <p:cNvGrpSpPr/>
          <p:nvPr userDrawn="1"/>
        </p:nvGrpSpPr>
        <p:grpSpPr>
          <a:xfrm>
            <a:off x="723359" y="3558746"/>
            <a:ext cx="2311618" cy="2218040"/>
            <a:chOff x="976835" y="3558746"/>
            <a:chExt cx="3082157" cy="2218040"/>
          </a:xfrm>
        </p:grpSpPr>
        <p:grpSp>
          <p:nvGrpSpPr>
            <p:cNvPr id="12" name="Gruppo 11"/>
            <p:cNvGrpSpPr/>
            <p:nvPr/>
          </p:nvGrpSpPr>
          <p:grpSpPr>
            <a:xfrm>
              <a:off x="977464" y="3558746"/>
              <a:ext cx="3081528" cy="228600"/>
              <a:chOff x="914400" y="3558746"/>
              <a:chExt cx="3081528" cy="228600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3" name="Gruppo 12"/>
            <p:cNvGrpSpPr/>
            <p:nvPr/>
          </p:nvGrpSpPr>
          <p:grpSpPr>
            <a:xfrm>
              <a:off x="977464" y="4056106"/>
              <a:ext cx="3081528" cy="228600"/>
              <a:chOff x="914400" y="3558746"/>
              <a:chExt cx="3081528" cy="228600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4" name="Gruppo 13"/>
            <p:cNvGrpSpPr/>
            <p:nvPr/>
          </p:nvGrpSpPr>
          <p:grpSpPr>
            <a:xfrm>
              <a:off x="976835" y="4553466"/>
              <a:ext cx="3081528" cy="228600"/>
              <a:chOff x="914400" y="3558746"/>
              <a:chExt cx="3081528" cy="228600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5" name="Gruppo 14"/>
            <p:cNvGrpSpPr/>
            <p:nvPr/>
          </p:nvGrpSpPr>
          <p:grpSpPr>
            <a:xfrm>
              <a:off x="976835" y="5046565"/>
              <a:ext cx="3081528" cy="228600"/>
              <a:chOff x="914400" y="3558746"/>
              <a:chExt cx="3081528" cy="22860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6" name="Gruppo 15"/>
            <p:cNvGrpSpPr/>
            <p:nvPr/>
          </p:nvGrpSpPr>
          <p:grpSpPr>
            <a:xfrm>
              <a:off x="976835" y="5548186"/>
              <a:ext cx="3081528" cy="228600"/>
              <a:chOff x="914400" y="3558746"/>
              <a:chExt cx="3081528" cy="22860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52" name="Gruppo 51" descr="Forme circolari"/>
          <p:cNvGrpSpPr/>
          <p:nvPr userDrawn="1"/>
        </p:nvGrpSpPr>
        <p:grpSpPr>
          <a:xfrm>
            <a:off x="3388388" y="3558746"/>
            <a:ext cx="2311618" cy="2218040"/>
            <a:chOff x="976835" y="3558746"/>
            <a:chExt cx="3082157" cy="2218040"/>
          </a:xfrm>
        </p:grpSpPr>
        <p:grpSp>
          <p:nvGrpSpPr>
            <p:cNvPr id="53" name="Gruppo 52"/>
            <p:cNvGrpSpPr/>
            <p:nvPr/>
          </p:nvGrpSpPr>
          <p:grpSpPr>
            <a:xfrm>
              <a:off x="977464" y="3558746"/>
              <a:ext cx="3081528" cy="228600"/>
              <a:chOff x="914400" y="3558746"/>
              <a:chExt cx="3081528" cy="228600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54" name="Gruppo 53"/>
            <p:cNvGrpSpPr/>
            <p:nvPr/>
          </p:nvGrpSpPr>
          <p:grpSpPr>
            <a:xfrm>
              <a:off x="977464" y="4056106"/>
              <a:ext cx="3081528" cy="228600"/>
              <a:chOff x="914400" y="3558746"/>
              <a:chExt cx="3081528" cy="228600"/>
            </a:xfrm>
          </p:grpSpPr>
          <p:sp>
            <p:nvSpPr>
              <p:cNvPr id="79" name="Oval 78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55" name="Gruppo 54"/>
            <p:cNvGrpSpPr/>
            <p:nvPr/>
          </p:nvGrpSpPr>
          <p:grpSpPr>
            <a:xfrm>
              <a:off x="976835" y="4553466"/>
              <a:ext cx="3081528" cy="228600"/>
              <a:chOff x="914400" y="3558746"/>
              <a:chExt cx="3081528" cy="228600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56" name="Gruppo 55"/>
            <p:cNvGrpSpPr/>
            <p:nvPr/>
          </p:nvGrpSpPr>
          <p:grpSpPr>
            <a:xfrm>
              <a:off x="976835" y="5046565"/>
              <a:ext cx="3081528" cy="228600"/>
              <a:chOff x="914400" y="3558746"/>
              <a:chExt cx="3081528" cy="228600"/>
            </a:xfrm>
          </p:grpSpPr>
          <p:sp>
            <p:nvSpPr>
              <p:cNvPr id="65" name="Oval 64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57" name="Gruppo 56"/>
            <p:cNvGrpSpPr/>
            <p:nvPr/>
          </p:nvGrpSpPr>
          <p:grpSpPr>
            <a:xfrm>
              <a:off x="976835" y="5548186"/>
              <a:ext cx="3081528" cy="228600"/>
              <a:chOff x="914400" y="3558746"/>
              <a:chExt cx="3081528" cy="228600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93" name="Gruppo 92" descr="Forme circolari"/>
          <p:cNvGrpSpPr/>
          <p:nvPr userDrawn="1"/>
        </p:nvGrpSpPr>
        <p:grpSpPr>
          <a:xfrm>
            <a:off x="6051330" y="3558746"/>
            <a:ext cx="2311618" cy="2218040"/>
            <a:chOff x="976835" y="3558746"/>
            <a:chExt cx="3082157" cy="2218040"/>
          </a:xfrm>
        </p:grpSpPr>
        <p:grpSp>
          <p:nvGrpSpPr>
            <p:cNvPr id="94" name="Gruppo 93"/>
            <p:cNvGrpSpPr/>
            <p:nvPr/>
          </p:nvGrpSpPr>
          <p:grpSpPr>
            <a:xfrm>
              <a:off x="977464" y="3558746"/>
              <a:ext cx="3081528" cy="228600"/>
              <a:chOff x="914400" y="3558746"/>
              <a:chExt cx="3081528" cy="228600"/>
            </a:xfrm>
          </p:grpSpPr>
          <p:sp>
            <p:nvSpPr>
              <p:cNvPr id="127" name="Oval 126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95" name="Gruppo 94"/>
            <p:cNvGrpSpPr/>
            <p:nvPr/>
          </p:nvGrpSpPr>
          <p:grpSpPr>
            <a:xfrm>
              <a:off x="977464" y="4056106"/>
              <a:ext cx="3081528" cy="228600"/>
              <a:chOff x="914400" y="3558746"/>
              <a:chExt cx="3081528" cy="228600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96" name="Gruppo 95"/>
            <p:cNvGrpSpPr/>
            <p:nvPr/>
          </p:nvGrpSpPr>
          <p:grpSpPr>
            <a:xfrm>
              <a:off x="976835" y="4553466"/>
              <a:ext cx="3081528" cy="228600"/>
              <a:chOff x="914400" y="3558746"/>
              <a:chExt cx="3081528" cy="228600"/>
            </a:xfrm>
          </p:grpSpPr>
          <p:sp>
            <p:nvSpPr>
              <p:cNvPr id="113" name="Oval 112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97" name="Gruppo 96"/>
            <p:cNvGrpSpPr/>
            <p:nvPr/>
          </p:nvGrpSpPr>
          <p:grpSpPr>
            <a:xfrm>
              <a:off x="976835" y="5046565"/>
              <a:ext cx="3081528" cy="228600"/>
              <a:chOff x="914400" y="3558746"/>
              <a:chExt cx="3081528" cy="228600"/>
            </a:xfrm>
          </p:grpSpPr>
          <p:sp>
            <p:nvSpPr>
              <p:cNvPr id="106" name="Oval 105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98" name="Gruppo 97"/>
            <p:cNvGrpSpPr/>
            <p:nvPr/>
          </p:nvGrpSpPr>
          <p:grpSpPr>
            <a:xfrm>
              <a:off x="976835" y="5548186"/>
              <a:ext cx="3081528" cy="228600"/>
              <a:chOff x="914400" y="3558746"/>
              <a:chExt cx="3081528" cy="228600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914400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138988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1865376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2340864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2816352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3288425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3767328" y="3558746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9836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to me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28650" y="365126"/>
            <a:ext cx="3628040" cy="990709"/>
          </a:xfrm>
        </p:spPr>
        <p:txBody>
          <a:bodyPr rtlCol="0">
            <a:normAutofit/>
          </a:bodyPr>
          <a:lstStyle>
            <a:lvl1pPr>
              <a:defRPr lang="it-IT" sz="2700"/>
            </a:lvl1pPr>
          </a:lstStyle>
          <a:p>
            <a:pPr rtl="0"/>
            <a:r>
              <a:rPr lang="it-IT"/>
              <a:t>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628649" y="1877695"/>
            <a:ext cx="1865376" cy="369421"/>
          </a:xfrm>
        </p:spPr>
        <p:txBody>
          <a:bodyPr rtlCol="0" anchor="ctr">
            <a:normAutofit/>
          </a:bodyPr>
          <a:lstStyle>
            <a:lvl1pPr marL="0" indent="0">
              <a:buNone/>
              <a:tabLst>
                <a:tab pos="322326" algn="ctr"/>
                <a:tab pos="596646" algn="ctr"/>
                <a:tab pos="870966" algn="ctr"/>
                <a:tab pos="1145286" algn="ctr"/>
                <a:tab pos="1419606" algn="ctr"/>
                <a:tab pos="1693926" algn="ctr"/>
              </a:tabLst>
              <a:defRPr lang="it-IT" sz="105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2656247" y="1877694"/>
            <a:ext cx="1865376" cy="362604"/>
          </a:xfrm>
        </p:spPr>
        <p:txBody>
          <a:bodyPr rtlCol="0" anchor="ctr">
            <a:normAutofit/>
          </a:bodyPr>
          <a:lstStyle>
            <a:lvl1pPr marL="0" indent="0">
              <a:buNone/>
              <a:tabLst>
                <a:tab pos="322326" algn="ctr"/>
                <a:tab pos="596646" algn="ctr"/>
                <a:tab pos="870966" algn="ctr"/>
                <a:tab pos="1145286" algn="ctr"/>
                <a:tab pos="1419606" algn="ctr"/>
                <a:tab pos="1693926" algn="ctr"/>
              </a:tabLst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10" hasCustomPrompt="1"/>
          </p:nvPr>
        </p:nvSpPr>
        <p:spPr>
          <a:xfrm>
            <a:off x="4918473" y="365126"/>
            <a:ext cx="3596878" cy="990709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lang="it-IT" sz="1800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it-IT"/>
              <a:t>Mese</a:t>
            </a:r>
          </a:p>
        </p:txBody>
      </p:sp>
      <p:sp>
        <p:nvSpPr>
          <p:cNvPr id="6" name="Segnaposto contenuto 3"/>
          <p:cNvSpPr>
            <a:spLocks noGrp="1"/>
          </p:cNvSpPr>
          <p:nvPr>
            <p:ph sz="half" idx="11" hasCustomPrompt="1"/>
          </p:nvPr>
        </p:nvSpPr>
        <p:spPr>
          <a:xfrm>
            <a:off x="4659968" y="1881348"/>
            <a:ext cx="1865376" cy="369421"/>
          </a:xfrm>
        </p:spPr>
        <p:txBody>
          <a:bodyPr rtlCol="0" anchor="ctr">
            <a:normAutofit/>
          </a:bodyPr>
          <a:lstStyle>
            <a:lvl1pPr marL="0" indent="0">
              <a:buNone/>
              <a:tabLst>
                <a:tab pos="322326" algn="ctr"/>
                <a:tab pos="596646" algn="ctr"/>
                <a:tab pos="870966" algn="ctr"/>
                <a:tab pos="1145286" algn="ctr"/>
                <a:tab pos="1419606" algn="ctr"/>
                <a:tab pos="1693926" algn="ctr"/>
              </a:tabLst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7" name="Segnaposto contenuto 3"/>
          <p:cNvSpPr>
            <a:spLocks noGrp="1"/>
          </p:cNvSpPr>
          <p:nvPr>
            <p:ph sz="half" idx="12" hasCustomPrompt="1"/>
          </p:nvPr>
        </p:nvSpPr>
        <p:spPr>
          <a:xfrm>
            <a:off x="6663690" y="1881349"/>
            <a:ext cx="1865376" cy="369421"/>
          </a:xfrm>
        </p:spPr>
        <p:txBody>
          <a:bodyPr rtlCol="0" anchor="ctr">
            <a:normAutofit/>
          </a:bodyPr>
          <a:lstStyle>
            <a:lvl1pPr marL="0" indent="0">
              <a:buNone/>
              <a:tabLst>
                <a:tab pos="322326" algn="ctr"/>
                <a:tab pos="596646" algn="ctr"/>
                <a:tab pos="870966" algn="ctr"/>
                <a:tab pos="1145286" algn="ctr"/>
                <a:tab pos="1419606" algn="ctr"/>
                <a:tab pos="1693926" algn="ctr"/>
              </a:tabLst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13" name="Rettangolo 12"/>
          <p:cNvSpPr/>
          <p:nvPr userDrawn="1"/>
        </p:nvSpPr>
        <p:spPr>
          <a:xfrm>
            <a:off x="628649" y="1355835"/>
            <a:ext cx="1851660" cy="5133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sp>
        <p:nvSpPr>
          <p:cNvPr id="14" name="Rettangolo 13"/>
          <p:cNvSpPr/>
          <p:nvPr userDrawn="1"/>
        </p:nvSpPr>
        <p:spPr>
          <a:xfrm>
            <a:off x="2656247" y="1355835"/>
            <a:ext cx="1851660" cy="5133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sp>
        <p:nvSpPr>
          <p:cNvPr id="15" name="Rettangolo 14"/>
          <p:cNvSpPr/>
          <p:nvPr userDrawn="1"/>
        </p:nvSpPr>
        <p:spPr>
          <a:xfrm>
            <a:off x="4659968" y="1355835"/>
            <a:ext cx="1851660" cy="51330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sp>
        <p:nvSpPr>
          <p:cNvPr id="16" name="Rettangolo 15"/>
          <p:cNvSpPr/>
          <p:nvPr userDrawn="1"/>
        </p:nvSpPr>
        <p:spPr>
          <a:xfrm>
            <a:off x="6663690" y="1355835"/>
            <a:ext cx="1851660" cy="51330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r>
              <a:rPr lang="it-IT" sz="1350"/>
              <a:t>Testo</a:t>
            </a:r>
          </a:p>
        </p:txBody>
      </p:sp>
      <p:grpSp>
        <p:nvGrpSpPr>
          <p:cNvPr id="21" name="Gruppo 20" descr="Forme circolari"/>
          <p:cNvGrpSpPr/>
          <p:nvPr userDrawn="1"/>
        </p:nvGrpSpPr>
        <p:grpSpPr>
          <a:xfrm>
            <a:off x="679075" y="2393577"/>
            <a:ext cx="1769231" cy="1394592"/>
            <a:chOff x="905433" y="2595282"/>
            <a:chExt cx="2358975" cy="1394592"/>
          </a:xfrm>
        </p:grpSpPr>
        <p:grpSp>
          <p:nvGrpSpPr>
            <p:cNvPr id="22" name="Gruppo 21"/>
            <p:cNvGrpSpPr/>
            <p:nvPr/>
          </p:nvGrpSpPr>
          <p:grpSpPr>
            <a:xfrm>
              <a:off x="905433" y="2595282"/>
              <a:ext cx="2358975" cy="179758"/>
              <a:chOff x="891986" y="2595282"/>
              <a:chExt cx="2358975" cy="179758"/>
            </a:xfrm>
          </p:grpSpPr>
          <p:sp>
            <p:nvSpPr>
              <p:cNvPr id="55" name="Oval 54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3" name="Gruppo 22"/>
            <p:cNvGrpSpPr/>
            <p:nvPr/>
          </p:nvGrpSpPr>
          <p:grpSpPr>
            <a:xfrm>
              <a:off x="905433" y="2903611"/>
              <a:ext cx="2358975" cy="179758"/>
              <a:chOff x="891986" y="2595282"/>
              <a:chExt cx="2358975" cy="179758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905433" y="3205216"/>
              <a:ext cx="2358975" cy="179758"/>
              <a:chOff x="891986" y="2595282"/>
              <a:chExt cx="2358975" cy="179758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905433" y="3500097"/>
              <a:ext cx="2358975" cy="179758"/>
              <a:chOff x="891986" y="2595282"/>
              <a:chExt cx="2358975" cy="179758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26" name="Gruppo 25"/>
            <p:cNvGrpSpPr/>
            <p:nvPr/>
          </p:nvGrpSpPr>
          <p:grpSpPr>
            <a:xfrm>
              <a:off x="905433" y="3810116"/>
              <a:ext cx="2358975" cy="179758"/>
              <a:chOff x="891986" y="2595282"/>
              <a:chExt cx="2358975" cy="179758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62" name="Gruppo 61" descr="Forme circolari"/>
          <p:cNvGrpSpPr/>
          <p:nvPr userDrawn="1"/>
        </p:nvGrpSpPr>
        <p:grpSpPr>
          <a:xfrm>
            <a:off x="4715847" y="2393577"/>
            <a:ext cx="1769231" cy="1394592"/>
            <a:chOff x="905433" y="2595282"/>
            <a:chExt cx="2358975" cy="1394592"/>
          </a:xfrm>
        </p:grpSpPr>
        <p:grpSp>
          <p:nvGrpSpPr>
            <p:cNvPr id="63" name="Gruppo 62"/>
            <p:cNvGrpSpPr/>
            <p:nvPr/>
          </p:nvGrpSpPr>
          <p:grpSpPr>
            <a:xfrm>
              <a:off x="905433" y="2595282"/>
              <a:ext cx="2358975" cy="179758"/>
              <a:chOff x="891986" y="2595282"/>
              <a:chExt cx="2358975" cy="179758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64" name="Gruppo 63"/>
            <p:cNvGrpSpPr/>
            <p:nvPr/>
          </p:nvGrpSpPr>
          <p:grpSpPr>
            <a:xfrm>
              <a:off x="905433" y="2903611"/>
              <a:ext cx="2358975" cy="179758"/>
              <a:chOff x="891986" y="2595282"/>
              <a:chExt cx="2358975" cy="179758"/>
            </a:xfrm>
          </p:grpSpPr>
          <p:sp>
            <p:nvSpPr>
              <p:cNvPr id="89" name="Oval 88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65" name="Gruppo 64"/>
            <p:cNvGrpSpPr/>
            <p:nvPr/>
          </p:nvGrpSpPr>
          <p:grpSpPr>
            <a:xfrm>
              <a:off x="905433" y="3205216"/>
              <a:ext cx="2358975" cy="179758"/>
              <a:chOff x="891986" y="2595282"/>
              <a:chExt cx="2358975" cy="179758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4" name="Oval 83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66" name="Gruppo 65"/>
            <p:cNvGrpSpPr/>
            <p:nvPr/>
          </p:nvGrpSpPr>
          <p:grpSpPr>
            <a:xfrm>
              <a:off x="905433" y="3500097"/>
              <a:ext cx="2358975" cy="179758"/>
              <a:chOff x="891986" y="2595282"/>
              <a:chExt cx="2358975" cy="179758"/>
            </a:xfrm>
          </p:grpSpPr>
          <p:sp>
            <p:nvSpPr>
              <p:cNvPr id="75" name="Oval 74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67" name="Gruppo 66"/>
            <p:cNvGrpSpPr/>
            <p:nvPr/>
          </p:nvGrpSpPr>
          <p:grpSpPr>
            <a:xfrm>
              <a:off x="905433" y="3810116"/>
              <a:ext cx="2358975" cy="179758"/>
              <a:chOff x="891986" y="2595282"/>
              <a:chExt cx="2358975" cy="179758"/>
            </a:xfrm>
          </p:grpSpPr>
          <p:sp>
            <p:nvSpPr>
              <p:cNvPr id="68" name="Oval 67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103" name="Gruppo 102" descr="Forme circolari"/>
          <p:cNvGrpSpPr/>
          <p:nvPr userDrawn="1"/>
        </p:nvGrpSpPr>
        <p:grpSpPr>
          <a:xfrm>
            <a:off x="2697461" y="2393621"/>
            <a:ext cx="1769231" cy="1394592"/>
            <a:chOff x="905433" y="2595282"/>
            <a:chExt cx="2358975" cy="1394592"/>
          </a:xfrm>
        </p:grpSpPr>
        <p:grpSp>
          <p:nvGrpSpPr>
            <p:cNvPr id="104" name="Gruppo 103"/>
            <p:cNvGrpSpPr/>
            <p:nvPr/>
          </p:nvGrpSpPr>
          <p:grpSpPr>
            <a:xfrm>
              <a:off x="905433" y="2595282"/>
              <a:ext cx="2358975" cy="179758"/>
              <a:chOff x="891986" y="2595282"/>
              <a:chExt cx="2358975" cy="179758"/>
            </a:xfrm>
          </p:grpSpPr>
          <p:sp>
            <p:nvSpPr>
              <p:cNvPr id="137" name="Oval 136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05" name="Gruppo 104"/>
            <p:cNvGrpSpPr/>
            <p:nvPr/>
          </p:nvGrpSpPr>
          <p:grpSpPr>
            <a:xfrm>
              <a:off x="905433" y="2903611"/>
              <a:ext cx="2358975" cy="179758"/>
              <a:chOff x="891986" y="2595282"/>
              <a:chExt cx="2358975" cy="179758"/>
            </a:xfrm>
          </p:grpSpPr>
          <p:sp>
            <p:nvSpPr>
              <p:cNvPr id="130" name="Oval 129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06" name="Gruppo 105"/>
            <p:cNvGrpSpPr/>
            <p:nvPr/>
          </p:nvGrpSpPr>
          <p:grpSpPr>
            <a:xfrm>
              <a:off x="905433" y="3205216"/>
              <a:ext cx="2358975" cy="179758"/>
              <a:chOff x="891986" y="2595282"/>
              <a:chExt cx="2358975" cy="179758"/>
            </a:xfrm>
          </p:grpSpPr>
          <p:sp>
            <p:nvSpPr>
              <p:cNvPr id="123" name="Oval 122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07" name="Gruppo 106"/>
            <p:cNvGrpSpPr/>
            <p:nvPr/>
          </p:nvGrpSpPr>
          <p:grpSpPr>
            <a:xfrm>
              <a:off x="905433" y="3500097"/>
              <a:ext cx="2358975" cy="179758"/>
              <a:chOff x="891986" y="2595282"/>
              <a:chExt cx="2358975" cy="179758"/>
            </a:xfrm>
          </p:grpSpPr>
          <p:sp>
            <p:nvSpPr>
              <p:cNvPr id="116" name="Oval 115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08" name="Gruppo 107"/>
            <p:cNvGrpSpPr/>
            <p:nvPr/>
          </p:nvGrpSpPr>
          <p:grpSpPr>
            <a:xfrm>
              <a:off x="905433" y="3810116"/>
              <a:ext cx="2358975" cy="179758"/>
              <a:chOff x="891986" y="2595282"/>
              <a:chExt cx="2358975" cy="179758"/>
            </a:xfrm>
          </p:grpSpPr>
          <p:sp>
            <p:nvSpPr>
              <p:cNvPr id="109" name="Oval 108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144" name="Gruppo 143" descr="Forme circolari"/>
          <p:cNvGrpSpPr/>
          <p:nvPr userDrawn="1"/>
        </p:nvGrpSpPr>
        <p:grpSpPr>
          <a:xfrm>
            <a:off x="6727242" y="2395728"/>
            <a:ext cx="1769231" cy="1394592"/>
            <a:chOff x="905433" y="2595282"/>
            <a:chExt cx="2358975" cy="1394592"/>
          </a:xfrm>
        </p:grpSpPr>
        <p:grpSp>
          <p:nvGrpSpPr>
            <p:cNvPr id="145" name="Gruppo 144"/>
            <p:cNvGrpSpPr/>
            <p:nvPr/>
          </p:nvGrpSpPr>
          <p:grpSpPr>
            <a:xfrm>
              <a:off x="905433" y="2595282"/>
              <a:ext cx="2358975" cy="179758"/>
              <a:chOff x="891986" y="2595282"/>
              <a:chExt cx="2358975" cy="179758"/>
            </a:xfrm>
          </p:grpSpPr>
          <p:sp>
            <p:nvSpPr>
              <p:cNvPr id="178" name="Oval 177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9" name="Oval 178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0" name="Oval 179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1" name="Oval 180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2" name="Oval 181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3" name="Oval 182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84" name="Oval 183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46" name="Gruppo 145"/>
            <p:cNvGrpSpPr/>
            <p:nvPr/>
          </p:nvGrpSpPr>
          <p:grpSpPr>
            <a:xfrm>
              <a:off x="905433" y="2903611"/>
              <a:ext cx="2358975" cy="179758"/>
              <a:chOff x="891986" y="2595282"/>
              <a:chExt cx="2358975" cy="179758"/>
            </a:xfrm>
          </p:grpSpPr>
          <p:sp>
            <p:nvSpPr>
              <p:cNvPr id="171" name="Oval 170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2" name="Oval 171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6" name="Oval 175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7" name="Oval 176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47" name="Gruppo 146"/>
            <p:cNvGrpSpPr/>
            <p:nvPr/>
          </p:nvGrpSpPr>
          <p:grpSpPr>
            <a:xfrm>
              <a:off x="905433" y="3205216"/>
              <a:ext cx="2358975" cy="179758"/>
              <a:chOff x="891986" y="2595282"/>
              <a:chExt cx="2358975" cy="179758"/>
            </a:xfrm>
          </p:grpSpPr>
          <p:sp>
            <p:nvSpPr>
              <p:cNvPr id="164" name="Oval 163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48" name="Gruppo 147"/>
            <p:cNvGrpSpPr/>
            <p:nvPr/>
          </p:nvGrpSpPr>
          <p:grpSpPr>
            <a:xfrm>
              <a:off x="905433" y="3500097"/>
              <a:ext cx="2358975" cy="179758"/>
              <a:chOff x="891986" y="2595282"/>
              <a:chExt cx="2358975" cy="179758"/>
            </a:xfrm>
          </p:grpSpPr>
          <p:sp>
            <p:nvSpPr>
              <p:cNvPr id="157" name="Oval 156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2" name="Oval 161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  <p:grpSp>
          <p:nvGrpSpPr>
            <p:cNvPr id="149" name="Gruppo 148"/>
            <p:cNvGrpSpPr/>
            <p:nvPr/>
          </p:nvGrpSpPr>
          <p:grpSpPr>
            <a:xfrm>
              <a:off x="905433" y="3810116"/>
              <a:ext cx="2358975" cy="179758"/>
              <a:chOff x="891986" y="2595282"/>
              <a:chExt cx="2358975" cy="179758"/>
            </a:xfrm>
          </p:grpSpPr>
          <p:sp>
            <p:nvSpPr>
              <p:cNvPr id="150" name="Oval 149"/>
              <p:cNvSpPr/>
              <p:nvPr/>
            </p:nvSpPr>
            <p:spPr>
              <a:xfrm>
                <a:off x="891986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124842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161418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197994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2345705" y="2596896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2711465" y="2600228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3077225" y="2595282"/>
                <a:ext cx="173736" cy="17481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it-IT"/>
                </a:defPPr>
              </a:lstStyle>
              <a:p>
                <a:pPr algn="ctr" rtl="0"/>
                <a:endParaRPr lang="it-IT" sz="1350" dirty="0"/>
              </a:p>
            </p:txBody>
          </p:sp>
        </p:grpSp>
      </p:grpSp>
      <p:grpSp>
        <p:nvGrpSpPr>
          <p:cNvPr id="349" name="Gruppo 348" descr="Linee tratteggiate"/>
          <p:cNvGrpSpPr/>
          <p:nvPr userDrawn="1"/>
        </p:nvGrpSpPr>
        <p:grpSpPr>
          <a:xfrm>
            <a:off x="672283" y="4239038"/>
            <a:ext cx="1788108" cy="2121587"/>
            <a:chOff x="6557963" y="2680139"/>
            <a:chExt cx="4795836" cy="3565213"/>
          </a:xfrm>
        </p:grpSpPr>
        <p:cxnSp>
          <p:nvCxnSpPr>
            <p:cNvPr id="350" name="Connettore diritto 349"/>
            <p:cNvCxnSpPr/>
            <p:nvPr userDrawn="1"/>
          </p:nvCxnSpPr>
          <p:spPr>
            <a:xfrm>
              <a:off x="6557963" y="2680139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Connettore diritto 350"/>
            <p:cNvCxnSpPr/>
            <p:nvPr userDrawn="1"/>
          </p:nvCxnSpPr>
          <p:spPr>
            <a:xfrm>
              <a:off x="6557963" y="3037491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Connettore diritto 351"/>
            <p:cNvCxnSpPr/>
            <p:nvPr userDrawn="1"/>
          </p:nvCxnSpPr>
          <p:spPr>
            <a:xfrm>
              <a:off x="6557963" y="339242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Connettore diritto 352"/>
            <p:cNvCxnSpPr/>
            <p:nvPr userDrawn="1"/>
          </p:nvCxnSpPr>
          <p:spPr>
            <a:xfrm>
              <a:off x="6557963" y="374904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Connettore diritto 353"/>
            <p:cNvCxnSpPr/>
            <p:nvPr userDrawn="1"/>
          </p:nvCxnSpPr>
          <p:spPr>
            <a:xfrm>
              <a:off x="6557963" y="410565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Connettore diritto 354"/>
            <p:cNvCxnSpPr/>
            <p:nvPr userDrawn="1"/>
          </p:nvCxnSpPr>
          <p:spPr>
            <a:xfrm>
              <a:off x="6557963" y="446227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Connettore diritto 355"/>
            <p:cNvCxnSpPr/>
            <p:nvPr userDrawn="1"/>
          </p:nvCxnSpPr>
          <p:spPr>
            <a:xfrm>
              <a:off x="6557963" y="4818888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Connettore diritto 356"/>
            <p:cNvCxnSpPr/>
            <p:nvPr userDrawn="1"/>
          </p:nvCxnSpPr>
          <p:spPr>
            <a:xfrm>
              <a:off x="6557963" y="517550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Connettore diritto 357"/>
            <p:cNvCxnSpPr/>
            <p:nvPr userDrawn="1"/>
          </p:nvCxnSpPr>
          <p:spPr>
            <a:xfrm>
              <a:off x="6557963" y="553212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Connettore diritto 358"/>
            <p:cNvCxnSpPr/>
            <p:nvPr userDrawn="1"/>
          </p:nvCxnSpPr>
          <p:spPr>
            <a:xfrm>
              <a:off x="6557963" y="588873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Connettore diritto 359"/>
            <p:cNvCxnSpPr/>
            <p:nvPr userDrawn="1"/>
          </p:nvCxnSpPr>
          <p:spPr>
            <a:xfrm>
              <a:off x="6557963" y="624535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" name="Gruppo 361" descr="Linee tratteggiate"/>
          <p:cNvGrpSpPr/>
          <p:nvPr userDrawn="1"/>
        </p:nvGrpSpPr>
        <p:grpSpPr>
          <a:xfrm>
            <a:off x="2699880" y="4239038"/>
            <a:ext cx="1788108" cy="2121587"/>
            <a:chOff x="6557963" y="2680139"/>
            <a:chExt cx="4795836" cy="3565213"/>
          </a:xfrm>
        </p:grpSpPr>
        <p:cxnSp>
          <p:nvCxnSpPr>
            <p:cNvPr id="363" name="Connettore diritto 362"/>
            <p:cNvCxnSpPr/>
            <p:nvPr userDrawn="1"/>
          </p:nvCxnSpPr>
          <p:spPr>
            <a:xfrm>
              <a:off x="6557963" y="2680139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Connettore diritto 363"/>
            <p:cNvCxnSpPr/>
            <p:nvPr userDrawn="1"/>
          </p:nvCxnSpPr>
          <p:spPr>
            <a:xfrm>
              <a:off x="6557963" y="3037491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Connettore diritto 364"/>
            <p:cNvCxnSpPr/>
            <p:nvPr userDrawn="1"/>
          </p:nvCxnSpPr>
          <p:spPr>
            <a:xfrm>
              <a:off x="6557963" y="339242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Connettore diritto 365"/>
            <p:cNvCxnSpPr/>
            <p:nvPr userDrawn="1"/>
          </p:nvCxnSpPr>
          <p:spPr>
            <a:xfrm>
              <a:off x="6557963" y="374904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Connettore diritto 366"/>
            <p:cNvCxnSpPr/>
            <p:nvPr userDrawn="1"/>
          </p:nvCxnSpPr>
          <p:spPr>
            <a:xfrm>
              <a:off x="6557963" y="410565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Connettore diritto 367"/>
            <p:cNvCxnSpPr/>
            <p:nvPr userDrawn="1"/>
          </p:nvCxnSpPr>
          <p:spPr>
            <a:xfrm>
              <a:off x="6557963" y="446227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Connettore diritto 368"/>
            <p:cNvCxnSpPr/>
            <p:nvPr userDrawn="1"/>
          </p:nvCxnSpPr>
          <p:spPr>
            <a:xfrm>
              <a:off x="6557963" y="4818888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Connettore diritto 369"/>
            <p:cNvCxnSpPr/>
            <p:nvPr userDrawn="1"/>
          </p:nvCxnSpPr>
          <p:spPr>
            <a:xfrm>
              <a:off x="6557963" y="517550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Connettore diritto 370"/>
            <p:cNvCxnSpPr/>
            <p:nvPr userDrawn="1"/>
          </p:nvCxnSpPr>
          <p:spPr>
            <a:xfrm>
              <a:off x="6557963" y="553212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Connettore diritto 371"/>
            <p:cNvCxnSpPr/>
            <p:nvPr userDrawn="1"/>
          </p:nvCxnSpPr>
          <p:spPr>
            <a:xfrm>
              <a:off x="6557963" y="588873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Connettore diritto 372"/>
            <p:cNvCxnSpPr/>
            <p:nvPr userDrawn="1"/>
          </p:nvCxnSpPr>
          <p:spPr>
            <a:xfrm>
              <a:off x="6557963" y="624535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5" name="Gruppo 374" descr="Linee tratteggiate"/>
          <p:cNvGrpSpPr/>
          <p:nvPr userDrawn="1"/>
        </p:nvGrpSpPr>
        <p:grpSpPr>
          <a:xfrm>
            <a:off x="4723520" y="4239038"/>
            <a:ext cx="1788108" cy="2121587"/>
            <a:chOff x="6557963" y="2680139"/>
            <a:chExt cx="4795836" cy="3565213"/>
          </a:xfrm>
        </p:grpSpPr>
        <p:cxnSp>
          <p:nvCxnSpPr>
            <p:cNvPr id="376" name="Connettore diritto 375"/>
            <p:cNvCxnSpPr/>
            <p:nvPr userDrawn="1"/>
          </p:nvCxnSpPr>
          <p:spPr>
            <a:xfrm>
              <a:off x="6557963" y="2680139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Connettore diritto 376"/>
            <p:cNvCxnSpPr/>
            <p:nvPr userDrawn="1"/>
          </p:nvCxnSpPr>
          <p:spPr>
            <a:xfrm>
              <a:off x="6557963" y="3037491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Connettore diritto 377"/>
            <p:cNvCxnSpPr/>
            <p:nvPr userDrawn="1"/>
          </p:nvCxnSpPr>
          <p:spPr>
            <a:xfrm>
              <a:off x="6557963" y="339242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Connettore diritto 378"/>
            <p:cNvCxnSpPr/>
            <p:nvPr userDrawn="1"/>
          </p:nvCxnSpPr>
          <p:spPr>
            <a:xfrm>
              <a:off x="6557963" y="374904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Connettore diritto 379"/>
            <p:cNvCxnSpPr/>
            <p:nvPr userDrawn="1"/>
          </p:nvCxnSpPr>
          <p:spPr>
            <a:xfrm>
              <a:off x="6557963" y="410565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Connettore diritto 380"/>
            <p:cNvCxnSpPr/>
            <p:nvPr userDrawn="1"/>
          </p:nvCxnSpPr>
          <p:spPr>
            <a:xfrm>
              <a:off x="6557963" y="446227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Connettore diritto 381"/>
            <p:cNvCxnSpPr/>
            <p:nvPr userDrawn="1"/>
          </p:nvCxnSpPr>
          <p:spPr>
            <a:xfrm>
              <a:off x="6557963" y="4818888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Connettore diritto 382"/>
            <p:cNvCxnSpPr/>
            <p:nvPr userDrawn="1"/>
          </p:nvCxnSpPr>
          <p:spPr>
            <a:xfrm>
              <a:off x="6557963" y="517550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Connettore diritto 383"/>
            <p:cNvCxnSpPr/>
            <p:nvPr userDrawn="1"/>
          </p:nvCxnSpPr>
          <p:spPr>
            <a:xfrm>
              <a:off x="6557963" y="553212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Connettore diritto 384"/>
            <p:cNvCxnSpPr/>
            <p:nvPr userDrawn="1"/>
          </p:nvCxnSpPr>
          <p:spPr>
            <a:xfrm>
              <a:off x="6557963" y="588873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Connettore diritto 385"/>
            <p:cNvCxnSpPr/>
            <p:nvPr userDrawn="1"/>
          </p:nvCxnSpPr>
          <p:spPr>
            <a:xfrm>
              <a:off x="6557963" y="624535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1" name="Gruppo 400" descr="Linee tratteggiate"/>
          <p:cNvGrpSpPr/>
          <p:nvPr userDrawn="1"/>
        </p:nvGrpSpPr>
        <p:grpSpPr>
          <a:xfrm>
            <a:off x="6747161" y="4232851"/>
            <a:ext cx="1788108" cy="2121587"/>
            <a:chOff x="6557963" y="2680139"/>
            <a:chExt cx="4795836" cy="3565213"/>
          </a:xfrm>
        </p:grpSpPr>
        <p:cxnSp>
          <p:nvCxnSpPr>
            <p:cNvPr id="402" name="Connettore diritto 401"/>
            <p:cNvCxnSpPr/>
            <p:nvPr userDrawn="1"/>
          </p:nvCxnSpPr>
          <p:spPr>
            <a:xfrm>
              <a:off x="6557963" y="2680139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Connettore diritto 402"/>
            <p:cNvCxnSpPr/>
            <p:nvPr userDrawn="1"/>
          </p:nvCxnSpPr>
          <p:spPr>
            <a:xfrm>
              <a:off x="6557963" y="3037491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Connettore diritto 403"/>
            <p:cNvCxnSpPr/>
            <p:nvPr userDrawn="1"/>
          </p:nvCxnSpPr>
          <p:spPr>
            <a:xfrm>
              <a:off x="6557963" y="339242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Connettore diritto 404"/>
            <p:cNvCxnSpPr/>
            <p:nvPr userDrawn="1"/>
          </p:nvCxnSpPr>
          <p:spPr>
            <a:xfrm>
              <a:off x="6557963" y="374904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Connettore diritto 405"/>
            <p:cNvCxnSpPr/>
            <p:nvPr userDrawn="1"/>
          </p:nvCxnSpPr>
          <p:spPr>
            <a:xfrm>
              <a:off x="6557963" y="410565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Connettore diritto 406"/>
            <p:cNvCxnSpPr/>
            <p:nvPr userDrawn="1"/>
          </p:nvCxnSpPr>
          <p:spPr>
            <a:xfrm>
              <a:off x="6557963" y="446227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Connettore diritto 407"/>
            <p:cNvCxnSpPr/>
            <p:nvPr userDrawn="1"/>
          </p:nvCxnSpPr>
          <p:spPr>
            <a:xfrm>
              <a:off x="6557963" y="4818888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Connettore diritto 408"/>
            <p:cNvCxnSpPr/>
            <p:nvPr userDrawn="1"/>
          </p:nvCxnSpPr>
          <p:spPr>
            <a:xfrm>
              <a:off x="6557963" y="5175504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Connettore diritto 409"/>
            <p:cNvCxnSpPr/>
            <p:nvPr userDrawn="1"/>
          </p:nvCxnSpPr>
          <p:spPr>
            <a:xfrm>
              <a:off x="6557963" y="5532120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Connettore diritto 410"/>
            <p:cNvCxnSpPr/>
            <p:nvPr userDrawn="1"/>
          </p:nvCxnSpPr>
          <p:spPr>
            <a:xfrm>
              <a:off x="6557963" y="5888736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Connettore diritto 411"/>
            <p:cNvCxnSpPr/>
            <p:nvPr userDrawn="1"/>
          </p:nvCxnSpPr>
          <p:spPr>
            <a:xfrm>
              <a:off x="6557963" y="6245352"/>
              <a:ext cx="47958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1" name="Segnaposto testo 360"/>
          <p:cNvSpPr>
            <a:spLocks noGrp="1"/>
          </p:cNvSpPr>
          <p:nvPr>
            <p:ph type="body" sz="quarter" idx="13" hasCustomPrompt="1"/>
          </p:nvPr>
        </p:nvSpPr>
        <p:spPr>
          <a:xfrm>
            <a:off x="633649" y="3983201"/>
            <a:ext cx="1865376" cy="25100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374" name="Segnaposto testo 360"/>
          <p:cNvSpPr>
            <a:spLocks noGrp="1"/>
          </p:cNvSpPr>
          <p:nvPr>
            <p:ph type="body" sz="quarter" idx="14" hasCustomPrompt="1"/>
          </p:nvPr>
        </p:nvSpPr>
        <p:spPr>
          <a:xfrm>
            <a:off x="2656247" y="3989388"/>
            <a:ext cx="1865376" cy="25100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387" name="Segnaposto testo 360"/>
          <p:cNvSpPr>
            <a:spLocks noGrp="1"/>
          </p:cNvSpPr>
          <p:nvPr>
            <p:ph type="body" sz="quarter" idx="15" hasCustomPrompt="1"/>
          </p:nvPr>
        </p:nvSpPr>
        <p:spPr>
          <a:xfrm>
            <a:off x="4679887" y="3989388"/>
            <a:ext cx="1865376" cy="25100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  <p:sp>
        <p:nvSpPr>
          <p:cNvPr id="413" name="Segnaposto testo 360"/>
          <p:cNvSpPr>
            <a:spLocks noGrp="1"/>
          </p:cNvSpPr>
          <p:nvPr>
            <p:ph type="body" sz="quarter" idx="16" hasCustomPrompt="1"/>
          </p:nvPr>
        </p:nvSpPr>
        <p:spPr>
          <a:xfrm>
            <a:off x="6703527" y="3983201"/>
            <a:ext cx="1865376" cy="2510024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it-IT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it-IT"/>
              <a:t>Testo</a:t>
            </a:r>
          </a:p>
        </p:txBody>
      </p:sp>
    </p:spTree>
    <p:extLst>
      <p:ext uri="{BB962C8B-B14F-4D97-AF65-F5344CB8AC3E}">
        <p14:creationId xmlns:p14="http://schemas.microsoft.com/office/powerpoint/2010/main" val="173984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rtlCol="0" anchor="b"/>
          <a:lstStyle>
            <a:lvl1pPr>
              <a:defRPr lang="it-IT" sz="4500"/>
            </a:lvl1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 rtlCol="0"/>
          <a:lstStyle>
            <a:lvl1pPr marL="0" indent="0">
              <a:buNone/>
              <a:defRPr lang="it-IT"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lang="it-IT"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lang="it-IT"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lang="it-IT"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9267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 rtlCol="0"/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rtlCol="0" anchor="b"/>
          <a:lstStyle>
            <a:lvl1pPr marL="0" indent="0">
              <a:buNone/>
              <a:defRPr lang="it-IT" sz="1800" b="1"/>
            </a:lvl1pPr>
            <a:lvl2pPr marL="342900" indent="0">
              <a:buNone/>
              <a:defRPr lang="it-IT" sz="1500" b="1"/>
            </a:lvl2pPr>
            <a:lvl3pPr marL="685800" indent="0">
              <a:buNone/>
              <a:defRPr lang="it-IT" sz="1350" b="1"/>
            </a:lvl3pPr>
            <a:lvl4pPr marL="1028700" indent="0">
              <a:buNone/>
              <a:defRPr lang="it-IT" sz="1200" b="1"/>
            </a:lvl4pPr>
            <a:lvl5pPr marL="1371600" indent="0">
              <a:buNone/>
              <a:defRPr lang="it-IT" sz="1200" b="1"/>
            </a:lvl5pPr>
            <a:lvl6pPr marL="1714500" indent="0">
              <a:buNone/>
              <a:defRPr lang="it-IT" sz="1200" b="1"/>
            </a:lvl6pPr>
            <a:lvl7pPr marL="2057400" indent="0">
              <a:buNone/>
              <a:defRPr lang="it-IT" sz="1200" b="1"/>
            </a:lvl7pPr>
            <a:lvl8pPr marL="2400300" indent="0">
              <a:buNone/>
              <a:defRPr lang="it-IT" sz="1200" b="1"/>
            </a:lvl8pPr>
            <a:lvl9pPr marL="2743200" indent="0">
              <a:buNone/>
              <a:defRPr lang="it-IT" sz="1200" b="1"/>
            </a:lvl9pPr>
          </a:lstStyle>
          <a:p>
            <a:pPr lvl="0" rtl="0"/>
            <a:r>
              <a:rPr lang="it-IT"/>
              <a:t>Fare clic per modificare lo stile del titolo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 rtlCol="0"/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14509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91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8871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</a:lstStyle>
          <a:p>
            <a:pPr rt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it-IT"/>
            </a:defPPr>
          </a:lstStyle>
          <a:p>
            <a:pPr lvl="0" rtl="0"/>
            <a:r>
              <a:rPr lang="it-IT"/>
              <a:t>Fare clic per modificare lo stile del titolo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it-IT"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599551F-0685-470A-A63A-F808D54B9B6A}" type="datetimeFigureOut">
              <a:rPr lang="it-IT" smtClean="0"/>
              <a:t>25/05/2025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it-IT"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it-IT"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32BDE3A-8A5F-47C4-AA75-58FC1EB2D383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18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61" r:id="rId5"/>
    <p:sldLayoutId id="2147483651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it-IT" sz="30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lang="it-IT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lang="it-IT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barca, schermata, aria aperta&#10;&#10;Il contenuto generato dall'IA potrebbe non essere corretto.">
            <a:extLst>
              <a:ext uri="{FF2B5EF4-FFF2-40B4-BE49-F238E27FC236}">
                <a16:creationId xmlns:a16="http://schemas.microsoft.com/office/drawing/2014/main" id="{74A4D82C-9164-9ED1-0370-A00142406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9" t="8001" r="21769" b="8713"/>
          <a:stretch/>
        </p:blipFill>
        <p:spPr>
          <a:xfrm>
            <a:off x="0" y="0"/>
            <a:ext cx="3285403" cy="6858000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BC0745CA-6D98-3D70-A1EB-E9068661D495}"/>
              </a:ext>
            </a:extLst>
          </p:cNvPr>
          <p:cNvSpPr txBox="1">
            <a:spLocks/>
          </p:cNvSpPr>
          <p:nvPr/>
        </p:nvSpPr>
        <p:spPr>
          <a:xfrm>
            <a:off x="3529780" y="1411908"/>
            <a:ext cx="531925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000" dirty="0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IL GINOCCHIO</a:t>
            </a:r>
          </a:p>
          <a:p>
            <a:pPr algn="ctr"/>
            <a:r>
              <a:rPr lang="it-IT" sz="3000" dirty="0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quali </a:t>
            </a:r>
            <a:r>
              <a:rPr lang="it-IT" sz="3000" dirty="0" err="1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pain</a:t>
            </a:r>
            <a:r>
              <a:rPr lang="it-IT" sz="3000" dirty="0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000" dirty="0" err="1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generators</a:t>
            </a:r>
            <a:r>
              <a:rPr lang="it-IT" sz="3000" dirty="0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F360395F-D64B-C5B9-0048-6BC24105ED60}"/>
              </a:ext>
            </a:extLst>
          </p:cNvPr>
          <p:cNvSpPr txBox="1">
            <a:spLocks/>
          </p:cNvSpPr>
          <p:nvPr/>
        </p:nvSpPr>
        <p:spPr>
          <a:xfrm>
            <a:off x="3741792" y="4195756"/>
            <a:ext cx="4895228" cy="1358918"/>
          </a:xfrm>
          <a:prstGeom prst="rect">
            <a:avLst/>
          </a:prstGeom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2000" spc="-1" dirty="0">
                <a:solidFill>
                  <a:srgbClr val="000000"/>
                </a:solidFill>
              </a:rPr>
              <a:t>Dott.ssa Lisa Galletti</a:t>
            </a:r>
          </a:p>
          <a:p>
            <a:pPr marL="0" indent="0" algn="ctr">
              <a:buNone/>
            </a:pPr>
            <a:endParaRPr lang="it-IT" sz="2000" spc="-1" dirty="0"/>
          </a:p>
          <a:p>
            <a:pPr marL="0" indent="0" algn="ctr">
              <a:buNone/>
            </a:pPr>
            <a:r>
              <a:rPr lang="it-IT" sz="1600" spc="-1" dirty="0">
                <a:solidFill>
                  <a:srgbClr val="000000"/>
                </a:solidFill>
              </a:rPr>
              <a:t>U.O.C. Medicina Fisica e Riabilitazione Bologna Nord</a:t>
            </a:r>
          </a:p>
          <a:p>
            <a:pPr marL="0" indent="0" algn="ctr">
              <a:buNone/>
            </a:pPr>
            <a:r>
              <a:rPr lang="it-IT" sz="1600" spc="-1" dirty="0">
                <a:solidFill>
                  <a:srgbClr val="000000"/>
                </a:solidFill>
              </a:rPr>
              <a:t>Ospedale SS. Salvatore San Giovanni in Persiceto</a:t>
            </a: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59D2E27D-F891-B53C-F8C2-E11BC3DD6C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408258"/>
              </p:ext>
            </p:extLst>
          </p:nvPr>
        </p:nvGraphicFramePr>
        <p:xfrm>
          <a:off x="3285404" y="6487160"/>
          <a:ext cx="58585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649">
                  <a:extLst>
                    <a:ext uri="{9D8B030D-6E8A-4147-A177-3AD203B41FA5}">
                      <a16:colId xmlns:a16="http://schemas.microsoft.com/office/drawing/2014/main" val="1793391966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483304397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838270175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710531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17044"/>
                  </a:ext>
                </a:extLst>
              </a:tr>
            </a:tbl>
          </a:graphicData>
        </a:graphic>
      </p:graphicFrame>
      <p:pic>
        <p:nvPicPr>
          <p:cNvPr id="7" name="Picture 2">
            <a:extLst>
              <a:ext uri="{FF2B5EF4-FFF2-40B4-BE49-F238E27FC236}">
                <a16:creationId xmlns:a16="http://schemas.microsoft.com/office/drawing/2014/main" id="{15328D83-0B52-E04D-4D96-06ACB7FD1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981" y="106703"/>
            <a:ext cx="45148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346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9FFE20D9-8BB8-1802-1642-E3B25C3E2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CAPSULA ARTICOLARE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A530FDC-56EF-2547-8C8B-0CF947A3E053}"/>
              </a:ext>
            </a:extLst>
          </p:cNvPr>
          <p:cNvSpPr txBox="1"/>
          <p:nvPr/>
        </p:nvSpPr>
        <p:spPr>
          <a:xfrm>
            <a:off x="3962401" y="1126429"/>
            <a:ext cx="5001156" cy="5280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Infiammatorio (Sinovite)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iperemia, edema e </a:t>
            </a:r>
            <a:r>
              <a:rPr lang="it-IT" sz="16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distensione capsulare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con stimolo diretto dei nocicettori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Meccanico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lesioni capsulari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 traum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o distorsioni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aumento dello stress meccanico capsulare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carico o gradi estremi di flessione/estensione in caso di riduzione spazio articolare (artrosi)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fibrosi capsulare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ispessimento con riduzione della elasticità capsulare secondario a chirurgia o trauma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limitazione ROM e dolore durante l’attività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3.    Propriocettivo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 lesioni capsulari  </a:t>
            </a:r>
            <a:r>
              <a:rPr lang="it-IT" sz="16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alterazione funzione dei meccanocettori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che regolano la stabilità articolare  segnali anomali al SNC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31C95304-E55B-FE03-D1BC-E32C413B4A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15613" y="3276599"/>
            <a:ext cx="2708787" cy="270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AE53F5C9-D67B-2B73-873B-F6978EFC5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52" y="1118878"/>
            <a:ext cx="2598944" cy="259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A3A7159E-D6FB-A0E7-211F-43BE1F0B34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73" t="18159" b="8670"/>
          <a:stretch/>
        </p:blipFill>
        <p:spPr bwMode="auto">
          <a:xfrm>
            <a:off x="841152" y="4007103"/>
            <a:ext cx="2598944" cy="183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717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FC55F313-8614-7D64-E776-E3896CDF8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LEGAMENTI E RETINACOLI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2AC24FC6-F039-936A-5152-2023E841E5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t="19217" r="55316" b="6250"/>
          <a:stretch/>
        </p:blipFill>
        <p:spPr bwMode="auto">
          <a:xfrm>
            <a:off x="6195496" y="3966340"/>
            <a:ext cx="1993549" cy="22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FEC1FF5-4A48-3BA3-2E6F-396FCDCE2E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r="47477"/>
          <a:stretch/>
        </p:blipFill>
        <p:spPr bwMode="auto">
          <a:xfrm>
            <a:off x="3439070" y="3961507"/>
            <a:ext cx="2265861" cy="220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638C7DC-4AF2-98DD-290B-4EEC0975B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66" y="3953469"/>
            <a:ext cx="2409639" cy="22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0ED637-7EC8-EE3D-2606-6F4CF1F35027}"/>
              </a:ext>
            </a:extLst>
          </p:cNvPr>
          <p:cNvSpPr txBox="1"/>
          <p:nvPr/>
        </p:nvSpPr>
        <p:spPr>
          <a:xfrm>
            <a:off x="433234" y="1042000"/>
            <a:ext cx="8082116" cy="2496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LCA, LCP, LCM, LCL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ricchi di nocicettori, in particolare all’inserzione ossea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Lesioni legamentose (distorsioni):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infiammazione locale con rilascio mediatori chimici e edema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stimolazione diretta delle terminazioni nervose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dolore acuto spesso associato ad instabilità articolare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Sovraccarico o infiammazione: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stress meccanico ripetuto o alterazioni biomeccaniche (come disallineamento della rotula)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irritazione delle fibre nervose capsulo-legamentose e dei tessuti periarticolari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dolore e rigidità</a:t>
            </a:r>
          </a:p>
        </p:txBody>
      </p:sp>
    </p:spTree>
    <p:extLst>
      <p:ext uri="{BB962C8B-B14F-4D97-AF65-F5344CB8AC3E}">
        <p14:creationId xmlns:p14="http://schemas.microsoft.com/office/powerpoint/2010/main" val="339650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B113F80B-DF2F-8B6E-18A0-2ABAB84E3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9144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TENDINI ED INSERZIONI TENDINEE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12D142-F323-22F6-9B7B-BCAC0BF1F893}"/>
              </a:ext>
            </a:extLst>
          </p:cNvPr>
          <p:cNvSpPr txBox="1"/>
          <p:nvPr/>
        </p:nvSpPr>
        <p:spPr>
          <a:xfrm>
            <a:off x="403123" y="1641767"/>
            <a:ext cx="8298425" cy="1501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Tendine rotuleo, tendine quadricipitale, zampa d’oca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ricchi di terminazioni nervose nei punti di inserzione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sovraccarico funzionale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ripetuto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microtraumi e degenerazione del tessuto tendineo con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incapacità di riparazione e assenza di una vera infiammazione cellulare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(tendinopatia ≠ tendinite)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lesioni tendinee</a:t>
            </a:r>
            <a:endParaRPr lang="it-IT" sz="1600" b="1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5" descr="Risultati immagini per jumper knee ultrasound">
            <a:extLst>
              <a:ext uri="{FF2B5EF4-FFF2-40B4-BE49-F238E27FC236}">
                <a16:creationId xmlns:a16="http://schemas.microsoft.com/office/drawing/2014/main" id="{B7720C7F-E66C-69A2-11A0-566711BF9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1" t="14840" r="4675" b="16351"/>
          <a:stretch/>
        </p:blipFill>
        <p:spPr bwMode="auto">
          <a:xfrm>
            <a:off x="277549" y="3715182"/>
            <a:ext cx="4026339" cy="233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FF414B1-69DC-CAC8-C871-66DC418190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17724" r="55210" b="6250"/>
          <a:stretch/>
        </p:blipFill>
        <p:spPr bwMode="auto">
          <a:xfrm>
            <a:off x="4474292" y="3715181"/>
            <a:ext cx="1531902" cy="233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BA5B09F-858E-8A22-87C8-F084C3C7D9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5" t="24021" r="48073" b="16091"/>
          <a:stretch/>
        </p:blipFill>
        <p:spPr bwMode="auto">
          <a:xfrm>
            <a:off x="6176598" y="3715181"/>
            <a:ext cx="2836003" cy="233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9775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0B8A4D5D-3FAB-7E2B-85CB-D27066212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PERIOSTIO E OSSO SUBCONDRALE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F01F2DD-E76F-2608-2D3B-51A53CF10C50}"/>
              </a:ext>
            </a:extLst>
          </p:cNvPr>
          <p:cNvSpPr txBox="1"/>
          <p:nvPr/>
        </p:nvSpPr>
        <p:spPr>
          <a:xfrm>
            <a:off x="353347" y="1539988"/>
            <a:ext cx="5176171" cy="415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Trazioni eccessive (</a:t>
            </a:r>
            <a:r>
              <a:rPr lang="it-IT" sz="16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sovraccarico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muscolo-tendineo ripetuto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infiammazione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(periostite)</a:t>
            </a:r>
          </a:p>
          <a:p>
            <a:pPr marL="285750" indent="-285750">
              <a:buFontTx/>
              <a:buChar char="-"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Dolore localizzato, che peggiora con il movimento e il carico e si attenua con il riposo. Questo dolore è dovuto alla </a:t>
            </a:r>
            <a:r>
              <a:rPr lang="it-IT" sz="16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stimolazione diretta delle terminazioni nervose periostali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16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distensione del tessuto periostale</a:t>
            </a:r>
          </a:p>
          <a:p>
            <a:pPr marL="285750" indent="-285750">
              <a:buFontTx/>
              <a:buChar char="-"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 condizioni di sovraccarico meccanico o degenerazione articolare, l’osso </a:t>
            </a:r>
            <a:r>
              <a:rPr lang="it-IT" sz="16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subcondrale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può subire </a:t>
            </a:r>
            <a:r>
              <a:rPr lang="it-IT" sz="1600" u="sng" kern="100" dirty="0">
                <a:latin typeface="Aptos" panose="020B0004020202020204" pitchFamily="34" charset="0"/>
                <a:cs typeface="Times New Roman" panose="02020603050405020304" pitchFamily="18" charset="0"/>
              </a:rPr>
              <a:t>microfratture, edema osseo e alterazioni strutturali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dolore profondo e spesso continuo, anche a riposo</a:t>
            </a:r>
          </a:p>
          <a:p>
            <a:pPr algn="l"/>
            <a:endParaRPr lang="it-IT" sz="1600" u="sng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D821A93-8DE2-12D8-6238-FA42CE6CB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821" y="1247485"/>
            <a:ext cx="2985832" cy="224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42A386-68E9-3E1B-766B-D31E54ED18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821" y="3731498"/>
            <a:ext cx="2985832" cy="224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205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975BE73A-28FE-3D03-50DC-A0BF8330A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83786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EDEMA OSSEO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31D24B4-43CE-336D-6FC5-3EEF5D4D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678" y="1131945"/>
            <a:ext cx="2613432" cy="229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sonanza-magnetica">
            <a:extLst>
              <a:ext uri="{FF2B5EF4-FFF2-40B4-BE49-F238E27FC236}">
                <a16:creationId xmlns:a16="http://schemas.microsoft.com/office/drawing/2014/main" id="{3E08E003-90F0-ADE9-182E-C49586AD9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678" y="3576586"/>
            <a:ext cx="2613432" cy="256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F0AEDF67-446A-11DE-BAAA-B04189443776}"/>
              </a:ext>
            </a:extLst>
          </p:cNvPr>
          <p:cNvSpPr txBox="1"/>
          <p:nvPr/>
        </p:nvSpPr>
        <p:spPr>
          <a:xfrm>
            <a:off x="376953" y="837670"/>
            <a:ext cx="5457518" cy="5892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combinazione di fattori meccanici, infiammatori e neurovascolari</a:t>
            </a:r>
          </a:p>
          <a:p>
            <a:pPr>
              <a:buNone/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1. Aumento della pressione intraossea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stimolo diretto delle terminazioni nervose nocicettive presenti nell’osso </a:t>
            </a:r>
            <a:r>
              <a:rPr lang="it-IT" sz="16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subcondrale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e nel periostio </a:t>
            </a:r>
          </a:p>
          <a:p>
            <a:pPr>
              <a:buNone/>
            </a:pPr>
            <a:endParaRPr lang="it-IT" sz="1600" b="1" kern="100" dirty="0">
              <a:solidFill>
                <a:srgbClr val="C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2. Infiammazione locale e sensibilizzazione nervosa</a:t>
            </a:r>
            <a:r>
              <a:rPr lang="it-IT" sz="1600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rilascio di mediatori che sensibilizzano i nocicettori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sostanza P e il CGRP (peptide correlato al gene della calcitonina)</a:t>
            </a:r>
          </a:p>
          <a:p>
            <a:pPr>
              <a:buNone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3. Alterazioni vascolari e ipossia: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danno endoteliale e vasocostrizione indotta da molecole come l’endotelina-1 riducono il flusso sanguigno, causando ipossia e acidosi tissutale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attivazione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canali ionici (es. TRPV1) sulle terminazioni nervose, amplificando il dolore</a:t>
            </a:r>
          </a:p>
          <a:p>
            <a:pPr>
              <a:buNone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4. Microfratture </a:t>
            </a:r>
            <a:r>
              <a:rPr lang="it-IT" sz="1600" b="1" kern="100" dirty="0" err="1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subcondrali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da sovraccarico meccanico: attivano un processo riparativo con richiamo di cellule infiammatorie e rilascio di citochine pro-infiammatorie (IL-1, IL-6, TNF-α)</a:t>
            </a:r>
          </a:p>
          <a:p>
            <a:pPr>
              <a:buNone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696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947EEE92-9698-9252-E3FC-C40F0A69D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BORSE SIEROSE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2BD12B6-A489-E922-DED9-F73AE83D2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459" y="1325563"/>
            <a:ext cx="4755644" cy="475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68969008-B8D1-24C9-A7E7-814FE549693E}"/>
              </a:ext>
            </a:extLst>
          </p:cNvPr>
          <p:cNvSpPr/>
          <p:nvPr/>
        </p:nvSpPr>
        <p:spPr>
          <a:xfrm>
            <a:off x="4138459" y="1325563"/>
            <a:ext cx="1130709" cy="498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DF2F30F-827C-C400-9FA8-E1364A903795}"/>
              </a:ext>
            </a:extLst>
          </p:cNvPr>
          <p:cNvSpPr txBox="1"/>
          <p:nvPr/>
        </p:nvSpPr>
        <p:spPr>
          <a:xfrm>
            <a:off x="309717" y="1325563"/>
            <a:ext cx="3509809" cy="2115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Infiammazione (borsite):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accumulo di liquido sinoviale, pressione sui tessuti circostanti e attivazione nocicettori</a:t>
            </a:r>
          </a:p>
          <a:p>
            <a:pPr algn="l"/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7C07F1F-0AF5-6165-E960-DC7D25AC8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3" y="3239964"/>
            <a:ext cx="3440979" cy="258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227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EF09865B-B141-C071-431E-C41AA2140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TESSUTO ADIPOSO</a:t>
            </a:r>
          </a:p>
        </p:txBody>
      </p:sp>
      <p:pic>
        <p:nvPicPr>
          <p:cNvPr id="3" name="Immagine 2" descr="Immagine che contiene schizzo, arte&#10;&#10;Il contenuto generato dall'IA potrebbe non essere corretto.">
            <a:extLst>
              <a:ext uri="{FF2B5EF4-FFF2-40B4-BE49-F238E27FC236}">
                <a16:creationId xmlns:a16="http://schemas.microsoft.com/office/drawing/2014/main" id="{662CE750-5122-F283-631A-73D4232C5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607" y="1248696"/>
            <a:ext cx="3761392" cy="252718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7AFCBD6-DDAA-AAC1-4B59-C05326E40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0" t="23321" r="62868" b="10447"/>
          <a:stretch/>
        </p:blipFill>
        <p:spPr bwMode="auto">
          <a:xfrm>
            <a:off x="247023" y="1248696"/>
            <a:ext cx="2014763" cy="326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E51B5603-BE8B-D4DA-9BC7-2DC2C25B7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0" t="37870" r="9511" b="12920"/>
          <a:stretch/>
        </p:blipFill>
        <p:spPr bwMode="auto">
          <a:xfrm>
            <a:off x="2393608" y="3824931"/>
            <a:ext cx="3761392" cy="23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92F63D0-BA9C-2C07-8FA7-1F602F7433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73"/>
          <a:stretch/>
        </p:blipFill>
        <p:spPr bwMode="auto">
          <a:xfrm>
            <a:off x="247023" y="4563687"/>
            <a:ext cx="1836914" cy="156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EA8E595-F3D1-06A3-9F63-C50638BBA80E}"/>
              </a:ext>
            </a:extLst>
          </p:cNvPr>
          <p:cNvSpPr txBox="1"/>
          <p:nvPr/>
        </p:nvSpPr>
        <p:spPr>
          <a:xfrm>
            <a:off x="6286820" y="1901370"/>
            <a:ext cx="2729361" cy="3055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infiammazione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da sovraccarico o trauma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edema, irritazione e compressione del tessuto adiposo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attivazione delle terminazioni nervose nocicettive e alterazioni biomeccaniche che amplificano la percezione dolorosa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516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BA04A154-5093-5E78-063E-E0F9F5C0F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MENISCHI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3D8AE89-76BF-3E61-1A64-48E4337BA2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9" t="32547" r="51850" b="15784"/>
          <a:stretch/>
        </p:blipFill>
        <p:spPr bwMode="auto">
          <a:xfrm rot="5400000">
            <a:off x="738517" y="925776"/>
            <a:ext cx="2376265" cy="277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467E49E2-4619-36B3-3A1F-7C71A874DE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871" r="25000" b="15905"/>
          <a:stretch/>
        </p:blipFill>
        <p:spPr bwMode="auto">
          <a:xfrm rot="5400000">
            <a:off x="809759" y="3538210"/>
            <a:ext cx="2233779" cy="277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3F1B3164-4DEA-D955-16F7-017F81E870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265" t="22527" r="24511" b="40532"/>
          <a:stretch/>
        </p:blipFill>
        <p:spPr bwMode="auto">
          <a:xfrm rot="5400000">
            <a:off x="3713101" y="3181745"/>
            <a:ext cx="3411943" cy="270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1CB24E2E-2D6F-B4A5-1D0E-431ADF2DE851}"/>
              </a:ext>
            </a:extLst>
          </p:cNvPr>
          <p:cNvCxnSpPr>
            <a:cxnSpLocks/>
          </p:cNvCxnSpPr>
          <p:nvPr/>
        </p:nvCxnSpPr>
        <p:spPr>
          <a:xfrm flipV="1">
            <a:off x="2602061" y="3283224"/>
            <a:ext cx="2323900" cy="124547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igura a mano libera 4">
            <a:extLst>
              <a:ext uri="{FF2B5EF4-FFF2-40B4-BE49-F238E27FC236}">
                <a16:creationId xmlns:a16="http://schemas.microsoft.com/office/drawing/2014/main" id="{81166006-CECB-A2EC-82DA-B8751D9970B6}"/>
              </a:ext>
            </a:extLst>
          </p:cNvPr>
          <p:cNvSpPr/>
          <p:nvPr/>
        </p:nvSpPr>
        <p:spPr>
          <a:xfrm>
            <a:off x="4542312" y="3917615"/>
            <a:ext cx="1361485" cy="1093940"/>
          </a:xfrm>
          <a:custGeom>
            <a:avLst/>
            <a:gdLst>
              <a:gd name="connsiteX0" fmla="*/ 0 w 1361485"/>
              <a:gd name="connsiteY0" fmla="*/ 369377 h 1093940"/>
              <a:gd name="connsiteX1" fmla="*/ 255319 w 1361485"/>
              <a:gd name="connsiteY1" fmla="*/ 387190 h 1093940"/>
              <a:gd name="connsiteX2" fmla="*/ 486888 w 1361485"/>
              <a:gd name="connsiteY2" fmla="*/ 387190 h 1093940"/>
              <a:gd name="connsiteX3" fmla="*/ 700644 w 1361485"/>
              <a:gd name="connsiteY3" fmla="*/ 238749 h 1093940"/>
              <a:gd name="connsiteX4" fmla="*/ 866898 w 1361485"/>
              <a:gd name="connsiteY4" fmla="*/ 72494 h 1093940"/>
              <a:gd name="connsiteX5" fmla="*/ 1080654 w 1361485"/>
              <a:gd name="connsiteY5" fmla="*/ 1242 h 1093940"/>
              <a:gd name="connsiteX6" fmla="*/ 1335974 w 1361485"/>
              <a:gd name="connsiteY6" fmla="*/ 125933 h 1093940"/>
              <a:gd name="connsiteX7" fmla="*/ 1353787 w 1361485"/>
              <a:gd name="connsiteY7" fmla="*/ 422816 h 1093940"/>
              <a:gd name="connsiteX8" fmla="*/ 1347849 w 1361485"/>
              <a:gd name="connsiteY8" fmla="*/ 648447 h 1093940"/>
              <a:gd name="connsiteX9" fmla="*/ 1276597 w 1361485"/>
              <a:gd name="connsiteY9" fmla="*/ 832515 h 1093940"/>
              <a:gd name="connsiteX10" fmla="*/ 1187532 w 1361485"/>
              <a:gd name="connsiteY10" fmla="*/ 1016582 h 1093940"/>
              <a:gd name="connsiteX11" fmla="*/ 1021278 w 1361485"/>
              <a:gd name="connsiteY11" fmla="*/ 1093772 h 1093940"/>
              <a:gd name="connsiteX12" fmla="*/ 872836 w 1361485"/>
              <a:gd name="connsiteY12" fmla="*/ 998769 h 1093940"/>
              <a:gd name="connsiteX13" fmla="*/ 813459 w 1361485"/>
              <a:gd name="connsiteY13" fmla="*/ 820640 h 1093940"/>
              <a:gd name="connsiteX14" fmla="*/ 700644 w 1361485"/>
              <a:gd name="connsiteY14" fmla="*/ 719699 h 1093940"/>
              <a:gd name="connsiteX15" fmla="*/ 611579 w 1361485"/>
              <a:gd name="connsiteY15" fmla="*/ 636572 h 1093940"/>
              <a:gd name="connsiteX16" fmla="*/ 427511 w 1361485"/>
              <a:gd name="connsiteY16" fmla="*/ 600946 h 1093940"/>
              <a:gd name="connsiteX17" fmla="*/ 255319 w 1361485"/>
              <a:gd name="connsiteY17" fmla="*/ 600946 h 1093940"/>
              <a:gd name="connsiteX18" fmla="*/ 89065 w 1361485"/>
              <a:gd name="connsiteY18" fmla="*/ 600946 h 1093940"/>
              <a:gd name="connsiteX19" fmla="*/ 29688 w 1361485"/>
              <a:gd name="connsiteY19" fmla="*/ 600946 h 109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61485" h="1093940">
                <a:moveTo>
                  <a:pt x="0" y="369377"/>
                </a:moveTo>
                <a:cubicBezTo>
                  <a:pt x="87085" y="376799"/>
                  <a:pt x="174171" y="384221"/>
                  <a:pt x="255319" y="387190"/>
                </a:cubicBezTo>
                <a:cubicBezTo>
                  <a:pt x="336467" y="390159"/>
                  <a:pt x="412667" y="411930"/>
                  <a:pt x="486888" y="387190"/>
                </a:cubicBezTo>
                <a:cubicBezTo>
                  <a:pt x="561109" y="362450"/>
                  <a:pt x="637309" y="291198"/>
                  <a:pt x="700644" y="238749"/>
                </a:cubicBezTo>
                <a:cubicBezTo>
                  <a:pt x="763979" y="186300"/>
                  <a:pt x="803563" y="112078"/>
                  <a:pt x="866898" y="72494"/>
                </a:cubicBezTo>
                <a:cubicBezTo>
                  <a:pt x="930233" y="32910"/>
                  <a:pt x="1002475" y="-7665"/>
                  <a:pt x="1080654" y="1242"/>
                </a:cubicBezTo>
                <a:cubicBezTo>
                  <a:pt x="1158833" y="10149"/>
                  <a:pt x="1290452" y="55671"/>
                  <a:pt x="1335974" y="125933"/>
                </a:cubicBezTo>
                <a:cubicBezTo>
                  <a:pt x="1381496" y="196195"/>
                  <a:pt x="1351808" y="335730"/>
                  <a:pt x="1353787" y="422816"/>
                </a:cubicBezTo>
                <a:cubicBezTo>
                  <a:pt x="1355766" y="509902"/>
                  <a:pt x="1360714" y="580164"/>
                  <a:pt x="1347849" y="648447"/>
                </a:cubicBezTo>
                <a:cubicBezTo>
                  <a:pt x="1334984" y="716730"/>
                  <a:pt x="1303316" y="771159"/>
                  <a:pt x="1276597" y="832515"/>
                </a:cubicBezTo>
                <a:cubicBezTo>
                  <a:pt x="1249878" y="893871"/>
                  <a:pt x="1230085" y="973039"/>
                  <a:pt x="1187532" y="1016582"/>
                </a:cubicBezTo>
                <a:cubicBezTo>
                  <a:pt x="1144979" y="1060125"/>
                  <a:pt x="1073727" y="1096741"/>
                  <a:pt x="1021278" y="1093772"/>
                </a:cubicBezTo>
                <a:cubicBezTo>
                  <a:pt x="968829" y="1090803"/>
                  <a:pt x="907473" y="1044291"/>
                  <a:pt x="872836" y="998769"/>
                </a:cubicBezTo>
                <a:cubicBezTo>
                  <a:pt x="838199" y="953247"/>
                  <a:pt x="842158" y="867152"/>
                  <a:pt x="813459" y="820640"/>
                </a:cubicBezTo>
                <a:cubicBezTo>
                  <a:pt x="784760" y="774128"/>
                  <a:pt x="734291" y="750377"/>
                  <a:pt x="700644" y="719699"/>
                </a:cubicBezTo>
                <a:cubicBezTo>
                  <a:pt x="666997" y="689021"/>
                  <a:pt x="657101" y="656364"/>
                  <a:pt x="611579" y="636572"/>
                </a:cubicBezTo>
                <a:cubicBezTo>
                  <a:pt x="566057" y="616780"/>
                  <a:pt x="486888" y="606884"/>
                  <a:pt x="427511" y="600946"/>
                </a:cubicBezTo>
                <a:cubicBezTo>
                  <a:pt x="368134" y="595008"/>
                  <a:pt x="255319" y="600946"/>
                  <a:pt x="255319" y="600946"/>
                </a:cubicBezTo>
                <a:lnTo>
                  <a:pt x="89065" y="600946"/>
                </a:lnTo>
                <a:lnTo>
                  <a:pt x="29688" y="600946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igura a mano libera 8">
            <a:extLst>
              <a:ext uri="{FF2B5EF4-FFF2-40B4-BE49-F238E27FC236}">
                <a16:creationId xmlns:a16="http://schemas.microsoft.com/office/drawing/2014/main" id="{B3E9C716-CCFB-6C86-49B1-989F52574C55}"/>
              </a:ext>
            </a:extLst>
          </p:cNvPr>
          <p:cNvSpPr/>
          <p:nvPr/>
        </p:nvSpPr>
        <p:spPr>
          <a:xfrm>
            <a:off x="4702629" y="4627000"/>
            <a:ext cx="718457" cy="431888"/>
          </a:xfrm>
          <a:custGeom>
            <a:avLst/>
            <a:gdLst>
              <a:gd name="connsiteX0" fmla="*/ 0 w 718457"/>
              <a:gd name="connsiteY0" fmla="*/ 16252 h 431888"/>
              <a:gd name="connsiteX1" fmla="*/ 178129 w 718457"/>
              <a:gd name="connsiteY1" fmla="*/ 10314 h 431888"/>
              <a:gd name="connsiteX2" fmla="*/ 338446 w 718457"/>
              <a:gd name="connsiteY2" fmla="*/ 4377 h 431888"/>
              <a:gd name="connsiteX3" fmla="*/ 552202 w 718457"/>
              <a:gd name="connsiteY3" fmla="*/ 81566 h 431888"/>
              <a:gd name="connsiteX4" fmla="*/ 617516 w 718457"/>
              <a:gd name="connsiteY4" fmla="*/ 253758 h 431888"/>
              <a:gd name="connsiteX5" fmla="*/ 682831 w 718457"/>
              <a:gd name="connsiteY5" fmla="*/ 366574 h 431888"/>
              <a:gd name="connsiteX6" fmla="*/ 718457 w 718457"/>
              <a:gd name="connsiteY6" fmla="*/ 431888 h 43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457" h="431888">
                <a:moveTo>
                  <a:pt x="0" y="16252"/>
                </a:moveTo>
                <a:lnTo>
                  <a:pt x="178129" y="10314"/>
                </a:lnTo>
                <a:cubicBezTo>
                  <a:pt x="234537" y="8335"/>
                  <a:pt x="276101" y="-7498"/>
                  <a:pt x="338446" y="4377"/>
                </a:cubicBezTo>
                <a:cubicBezTo>
                  <a:pt x="400791" y="16252"/>
                  <a:pt x="505690" y="40003"/>
                  <a:pt x="552202" y="81566"/>
                </a:cubicBezTo>
                <a:cubicBezTo>
                  <a:pt x="598714" y="123129"/>
                  <a:pt x="595745" y="206257"/>
                  <a:pt x="617516" y="253758"/>
                </a:cubicBezTo>
                <a:cubicBezTo>
                  <a:pt x="639287" y="301259"/>
                  <a:pt x="666008" y="336886"/>
                  <a:pt x="682831" y="366574"/>
                </a:cubicBezTo>
                <a:cubicBezTo>
                  <a:pt x="699654" y="396262"/>
                  <a:pt x="709055" y="414075"/>
                  <a:pt x="718457" y="431888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CEF9C328-46D6-50E5-534C-7BCA3891F380}"/>
              </a:ext>
            </a:extLst>
          </p:cNvPr>
          <p:cNvCxnSpPr/>
          <p:nvPr/>
        </p:nvCxnSpPr>
        <p:spPr>
          <a:xfrm>
            <a:off x="5421086" y="5058888"/>
            <a:ext cx="87018" cy="9830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Figura a mano libera 5">
            <a:extLst>
              <a:ext uri="{FF2B5EF4-FFF2-40B4-BE49-F238E27FC236}">
                <a16:creationId xmlns:a16="http://schemas.microsoft.com/office/drawing/2014/main" id="{4E7B4726-A404-6D2F-7AB2-3D743C9B9512}"/>
              </a:ext>
            </a:extLst>
          </p:cNvPr>
          <p:cNvSpPr/>
          <p:nvPr/>
        </p:nvSpPr>
        <p:spPr>
          <a:xfrm>
            <a:off x="4623687" y="3107820"/>
            <a:ext cx="1142636" cy="1161891"/>
          </a:xfrm>
          <a:custGeom>
            <a:avLst/>
            <a:gdLst>
              <a:gd name="connsiteX0" fmla="*/ 168007 w 1142636"/>
              <a:gd name="connsiteY0" fmla="*/ 1113858 h 1161891"/>
              <a:gd name="connsiteX1" fmla="*/ 358012 w 1142636"/>
              <a:gd name="connsiteY1" fmla="*/ 1113858 h 1161891"/>
              <a:gd name="connsiteX2" fmla="*/ 482703 w 1142636"/>
              <a:gd name="connsiteY2" fmla="*/ 989167 h 1161891"/>
              <a:gd name="connsiteX3" fmla="*/ 559892 w 1142636"/>
              <a:gd name="connsiteY3" fmla="*/ 739785 h 1161891"/>
              <a:gd name="connsiteX4" fmla="*/ 530204 w 1142636"/>
              <a:gd name="connsiteY4" fmla="*/ 531967 h 1161891"/>
              <a:gd name="connsiteX5" fmla="*/ 429264 w 1142636"/>
              <a:gd name="connsiteY5" fmla="*/ 478528 h 1161891"/>
              <a:gd name="connsiteX6" fmla="*/ 280822 w 1142636"/>
              <a:gd name="connsiteY6" fmla="*/ 484466 h 1161891"/>
              <a:gd name="connsiteX7" fmla="*/ 179882 w 1142636"/>
              <a:gd name="connsiteY7" fmla="*/ 353837 h 1161891"/>
              <a:gd name="connsiteX8" fmla="*/ 43316 w 1142636"/>
              <a:gd name="connsiteY8" fmla="*/ 217271 h 1161891"/>
              <a:gd name="connsiteX9" fmla="*/ 1752 w 1142636"/>
              <a:gd name="connsiteY9" fmla="*/ 110393 h 1161891"/>
              <a:gd name="connsiteX10" fmla="*/ 90817 w 1142636"/>
              <a:gd name="connsiteY10" fmla="*/ 3515 h 1161891"/>
              <a:gd name="connsiteX11" fmla="*/ 358012 w 1142636"/>
              <a:gd name="connsiteY11" fmla="*/ 39141 h 1161891"/>
              <a:gd name="connsiteX12" fmla="*/ 482703 w 1142636"/>
              <a:gd name="connsiteY12" fmla="*/ 169770 h 1161891"/>
              <a:gd name="connsiteX13" fmla="*/ 696458 w 1142636"/>
              <a:gd name="connsiteY13" fmla="*/ 270710 h 1161891"/>
              <a:gd name="connsiteX14" fmla="*/ 833025 w 1142636"/>
              <a:gd name="connsiteY14" fmla="*/ 389463 h 1161891"/>
              <a:gd name="connsiteX15" fmla="*/ 969591 w 1142636"/>
              <a:gd name="connsiteY15" fmla="*/ 496341 h 1161891"/>
              <a:gd name="connsiteX16" fmla="*/ 1106157 w 1142636"/>
              <a:gd name="connsiteY16" fmla="*/ 621032 h 1161891"/>
              <a:gd name="connsiteX17" fmla="*/ 1135845 w 1142636"/>
              <a:gd name="connsiteY17" fmla="*/ 721972 h 1161891"/>
              <a:gd name="connsiteX18" fmla="*/ 999279 w 1142636"/>
              <a:gd name="connsiteY18" fmla="*/ 751661 h 1161891"/>
              <a:gd name="connsiteX19" fmla="*/ 815212 w 1142636"/>
              <a:gd name="connsiteY19" fmla="*/ 763536 h 1161891"/>
              <a:gd name="connsiteX20" fmla="*/ 714271 w 1142636"/>
              <a:gd name="connsiteY20" fmla="*/ 840725 h 1161891"/>
              <a:gd name="connsiteX21" fmla="*/ 625207 w 1142636"/>
              <a:gd name="connsiteY21" fmla="*/ 959479 h 1161891"/>
              <a:gd name="connsiteX22" fmla="*/ 577705 w 1142636"/>
              <a:gd name="connsiteY22" fmla="*/ 1042606 h 1161891"/>
              <a:gd name="connsiteX23" fmla="*/ 441139 w 1142636"/>
              <a:gd name="connsiteY23" fmla="*/ 1119796 h 1161891"/>
              <a:gd name="connsiteX24" fmla="*/ 322386 w 1142636"/>
              <a:gd name="connsiteY24" fmla="*/ 1161359 h 1161891"/>
              <a:gd name="connsiteX25" fmla="*/ 168007 w 1142636"/>
              <a:gd name="connsiteY25" fmla="*/ 1113858 h 11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42636" h="1161891">
                <a:moveTo>
                  <a:pt x="168007" y="1113858"/>
                </a:moveTo>
                <a:cubicBezTo>
                  <a:pt x="173945" y="1105941"/>
                  <a:pt x="305563" y="1134640"/>
                  <a:pt x="358012" y="1113858"/>
                </a:cubicBezTo>
                <a:cubicBezTo>
                  <a:pt x="410461" y="1093076"/>
                  <a:pt x="449056" y="1051512"/>
                  <a:pt x="482703" y="989167"/>
                </a:cubicBezTo>
                <a:cubicBezTo>
                  <a:pt x="516350" y="926822"/>
                  <a:pt x="551975" y="815985"/>
                  <a:pt x="559892" y="739785"/>
                </a:cubicBezTo>
                <a:cubicBezTo>
                  <a:pt x="567809" y="663585"/>
                  <a:pt x="551975" y="575510"/>
                  <a:pt x="530204" y="531967"/>
                </a:cubicBezTo>
                <a:cubicBezTo>
                  <a:pt x="508433" y="488424"/>
                  <a:pt x="470828" y="486445"/>
                  <a:pt x="429264" y="478528"/>
                </a:cubicBezTo>
                <a:cubicBezTo>
                  <a:pt x="387700" y="470611"/>
                  <a:pt x="322386" y="505248"/>
                  <a:pt x="280822" y="484466"/>
                </a:cubicBezTo>
                <a:cubicBezTo>
                  <a:pt x="239258" y="463684"/>
                  <a:pt x="219466" y="398369"/>
                  <a:pt x="179882" y="353837"/>
                </a:cubicBezTo>
                <a:cubicBezTo>
                  <a:pt x="140298" y="309305"/>
                  <a:pt x="73004" y="257845"/>
                  <a:pt x="43316" y="217271"/>
                </a:cubicBezTo>
                <a:cubicBezTo>
                  <a:pt x="13628" y="176697"/>
                  <a:pt x="-6165" y="146019"/>
                  <a:pt x="1752" y="110393"/>
                </a:cubicBezTo>
                <a:cubicBezTo>
                  <a:pt x="9669" y="74767"/>
                  <a:pt x="31440" y="15390"/>
                  <a:pt x="90817" y="3515"/>
                </a:cubicBezTo>
                <a:cubicBezTo>
                  <a:pt x="150194" y="-8360"/>
                  <a:pt x="292698" y="11432"/>
                  <a:pt x="358012" y="39141"/>
                </a:cubicBezTo>
                <a:cubicBezTo>
                  <a:pt x="423326" y="66850"/>
                  <a:pt x="426295" y="131175"/>
                  <a:pt x="482703" y="169770"/>
                </a:cubicBezTo>
                <a:cubicBezTo>
                  <a:pt x="539111" y="208365"/>
                  <a:pt x="638071" y="234094"/>
                  <a:pt x="696458" y="270710"/>
                </a:cubicBezTo>
                <a:cubicBezTo>
                  <a:pt x="754845" y="307326"/>
                  <a:pt x="787503" y="351858"/>
                  <a:pt x="833025" y="389463"/>
                </a:cubicBezTo>
                <a:cubicBezTo>
                  <a:pt x="878547" y="427068"/>
                  <a:pt x="924069" y="457746"/>
                  <a:pt x="969591" y="496341"/>
                </a:cubicBezTo>
                <a:cubicBezTo>
                  <a:pt x="1015113" y="534936"/>
                  <a:pt x="1078448" y="583427"/>
                  <a:pt x="1106157" y="621032"/>
                </a:cubicBezTo>
                <a:cubicBezTo>
                  <a:pt x="1133866" y="658637"/>
                  <a:pt x="1153658" y="700200"/>
                  <a:pt x="1135845" y="721972"/>
                </a:cubicBezTo>
                <a:cubicBezTo>
                  <a:pt x="1118032" y="743743"/>
                  <a:pt x="1052718" y="744734"/>
                  <a:pt x="999279" y="751661"/>
                </a:cubicBezTo>
                <a:cubicBezTo>
                  <a:pt x="945840" y="758588"/>
                  <a:pt x="862713" y="748692"/>
                  <a:pt x="815212" y="763536"/>
                </a:cubicBezTo>
                <a:cubicBezTo>
                  <a:pt x="767711" y="778380"/>
                  <a:pt x="745938" y="808068"/>
                  <a:pt x="714271" y="840725"/>
                </a:cubicBezTo>
                <a:cubicBezTo>
                  <a:pt x="682604" y="873382"/>
                  <a:pt x="647968" y="925832"/>
                  <a:pt x="625207" y="959479"/>
                </a:cubicBezTo>
                <a:cubicBezTo>
                  <a:pt x="602446" y="993126"/>
                  <a:pt x="608383" y="1015887"/>
                  <a:pt x="577705" y="1042606"/>
                </a:cubicBezTo>
                <a:cubicBezTo>
                  <a:pt x="547027" y="1069325"/>
                  <a:pt x="483692" y="1100004"/>
                  <a:pt x="441139" y="1119796"/>
                </a:cubicBezTo>
                <a:cubicBezTo>
                  <a:pt x="398586" y="1139588"/>
                  <a:pt x="365929" y="1155421"/>
                  <a:pt x="322386" y="1161359"/>
                </a:cubicBezTo>
                <a:cubicBezTo>
                  <a:pt x="278843" y="1167297"/>
                  <a:pt x="162069" y="1121775"/>
                  <a:pt x="168007" y="1113858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447678C-A70B-93B8-DC85-172D28FEEB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2" b="6151"/>
          <a:stretch/>
        </p:blipFill>
        <p:spPr bwMode="auto">
          <a:xfrm>
            <a:off x="6112328" y="619154"/>
            <a:ext cx="2857500" cy="212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02ECE7A-0B75-BC65-097D-636E654EBF5E}"/>
              </a:ext>
            </a:extLst>
          </p:cNvPr>
          <p:cNvSpPr txBox="1"/>
          <p:nvPr/>
        </p:nvSpPr>
        <p:spPr>
          <a:xfrm>
            <a:off x="6988473" y="3234421"/>
            <a:ext cx="1859227" cy="1477328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1500" b="1" dirty="0">
                <a:solidFill>
                  <a:schemeClr val="tx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PAIN GENERATOR</a:t>
            </a:r>
          </a:p>
          <a:p>
            <a:endParaRPr lang="it-IT" sz="1500" dirty="0">
              <a:solidFill>
                <a:srgbClr val="C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LCM</a:t>
            </a:r>
          </a:p>
          <a:p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recessi sinoviali </a:t>
            </a:r>
          </a:p>
          <a:p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    para-meniscali</a:t>
            </a:r>
          </a:p>
          <a:p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5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borsa del LCM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FB7F46F-4A34-B78D-8B4C-14CDA9352673}"/>
              </a:ext>
            </a:extLst>
          </p:cNvPr>
          <p:cNvSpPr txBox="1"/>
          <p:nvPr/>
        </p:nvSpPr>
        <p:spPr>
          <a:xfrm>
            <a:off x="3412481" y="1365824"/>
            <a:ext cx="2601115" cy="784830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Solo le zone periferiche (vascolarizzate) contengono nocicettori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5D07D8A-9D46-FC4F-0522-95B36B247974}"/>
              </a:ext>
            </a:extLst>
          </p:cNvPr>
          <p:cNvSpPr txBox="1"/>
          <p:nvPr/>
        </p:nvSpPr>
        <p:spPr>
          <a:xfrm>
            <a:off x="6895392" y="4841871"/>
            <a:ext cx="20453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la protrusione del</a:t>
            </a:r>
          </a:p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menisco comporta</a:t>
            </a:r>
          </a:p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uno scivolamento</a:t>
            </a:r>
          </a:p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meccanico dei</a:t>
            </a:r>
          </a:p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recessi sinoviali</a:t>
            </a:r>
          </a:p>
          <a:p>
            <a:pPr algn="ctr"/>
            <a:r>
              <a:rPr lang="it-IT" sz="1400" dirty="0">
                <a:latin typeface="Aptos" panose="020B0004020202020204" pitchFamily="34" charset="0"/>
                <a:cs typeface="Times New Roman" panose="02020603050405020304" pitchFamily="18" charset="0"/>
              </a:rPr>
              <a:t>para-meniscali</a:t>
            </a:r>
          </a:p>
        </p:txBody>
      </p:sp>
    </p:spTree>
    <p:extLst>
      <p:ext uri="{BB962C8B-B14F-4D97-AF65-F5344CB8AC3E}">
        <p14:creationId xmlns:p14="http://schemas.microsoft.com/office/powerpoint/2010/main" val="710185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C91B71DC-B485-06BD-B3C8-DD5CA53FD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CARTILAGINE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738695E-7C2D-BBFF-C8ED-CE6CCBDF6F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8"/>
          <a:stretch/>
        </p:blipFill>
        <p:spPr bwMode="auto">
          <a:xfrm>
            <a:off x="3367548" y="1256635"/>
            <a:ext cx="5776452" cy="335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81D5720-30FA-2090-EA8A-BA81872C85F8}"/>
              </a:ext>
            </a:extLst>
          </p:cNvPr>
          <p:cNvSpPr txBox="1"/>
          <p:nvPr/>
        </p:nvSpPr>
        <p:spPr>
          <a:xfrm>
            <a:off x="299883" y="1782395"/>
            <a:ext cx="269895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Meccanismo patogenetico:</a:t>
            </a:r>
          </a:p>
          <a:p>
            <a:pPr algn="l"/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Danno cartilagineo </a:t>
            </a:r>
            <a:endParaRPr lang="it-IT" sz="1600" kern="100" dirty="0">
              <a:latin typeface="Aptos" panose="020B000402020202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Esposizione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osso </a:t>
            </a:r>
            <a:r>
              <a:rPr lang="it-IT" sz="1600" b="1" kern="100" dirty="0" err="1">
                <a:solidFill>
                  <a:srgbClr val="C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subcondrale</a:t>
            </a: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: dolore meccanico strutturale, soprattutto in presenza di edema e microfratture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Rilascio di mediatori infiammatori che stimolano i nocicettori sinoviali e capsulari, contribuendo alla percezione dolorosa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E884966-90B5-0369-B3C4-0DEFC5FA45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6" b="29152"/>
          <a:stretch/>
        </p:blipFill>
        <p:spPr bwMode="auto">
          <a:xfrm>
            <a:off x="3292886" y="4727245"/>
            <a:ext cx="5551231" cy="140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024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76B7C-12AA-837B-97E0-7AC862B35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barca, schermata, aria aperta&#10;&#10;Il contenuto generato dall'IA potrebbe non essere corretto.">
            <a:extLst>
              <a:ext uri="{FF2B5EF4-FFF2-40B4-BE49-F238E27FC236}">
                <a16:creationId xmlns:a16="http://schemas.microsoft.com/office/drawing/2014/main" id="{CB0CF298-8BCC-737B-F011-4D8568453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69" t="8001" r="21769" b="8713"/>
          <a:stretch/>
        </p:blipFill>
        <p:spPr>
          <a:xfrm>
            <a:off x="0" y="0"/>
            <a:ext cx="3285403" cy="6858000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0DDED24B-CBBA-B676-7D61-589A3556182A}"/>
              </a:ext>
            </a:extLst>
          </p:cNvPr>
          <p:cNvSpPr txBox="1">
            <a:spLocks/>
          </p:cNvSpPr>
          <p:nvPr/>
        </p:nvSpPr>
        <p:spPr>
          <a:xfrm>
            <a:off x="3555076" y="2693987"/>
            <a:ext cx="531925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4800" dirty="0">
                <a:solidFill>
                  <a:srgbClr val="92403D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GRAZIE!</a:t>
            </a: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EE782CBA-F1A3-FAD8-8416-7C5BC615A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80864"/>
              </p:ext>
            </p:extLst>
          </p:nvPr>
        </p:nvGraphicFramePr>
        <p:xfrm>
          <a:off x="3285404" y="6487160"/>
          <a:ext cx="585859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649">
                  <a:extLst>
                    <a:ext uri="{9D8B030D-6E8A-4147-A177-3AD203B41FA5}">
                      <a16:colId xmlns:a16="http://schemas.microsoft.com/office/drawing/2014/main" val="1793391966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483304397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838270175"/>
                    </a:ext>
                  </a:extLst>
                </a:gridCol>
                <a:gridCol w="1464649">
                  <a:extLst>
                    <a:ext uri="{9D8B030D-6E8A-4147-A177-3AD203B41FA5}">
                      <a16:colId xmlns:a16="http://schemas.microsoft.com/office/drawing/2014/main" val="3710531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17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059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8B81B-7DBE-F22E-EAFD-BBD7CFEA6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582DEAED-BEBC-189E-5EDD-823D3A4DC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48" y="850794"/>
            <a:ext cx="4316362" cy="243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nner Knee Pain Location Chart">
            <a:extLst>
              <a:ext uri="{FF2B5EF4-FFF2-40B4-BE49-F238E27FC236}">
                <a16:creationId xmlns:a16="http://schemas.microsoft.com/office/drawing/2014/main" id="{BFCCDE08-5B70-DB5B-6FCC-91F28E42D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825" y="850794"/>
            <a:ext cx="4336027" cy="244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Knee Pain Location Chart">
            <a:extLst>
              <a:ext uri="{FF2B5EF4-FFF2-40B4-BE49-F238E27FC236}">
                <a16:creationId xmlns:a16="http://schemas.microsoft.com/office/drawing/2014/main" id="{A34F07C7-AD44-FCE8-2EC5-ED8E00D51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2" y="3429000"/>
            <a:ext cx="4316362" cy="243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Back of Knee Pain Location Chart">
            <a:extLst>
              <a:ext uri="{FF2B5EF4-FFF2-40B4-BE49-F238E27FC236}">
                <a16:creationId xmlns:a16="http://schemas.microsoft.com/office/drawing/2014/main" id="{0D320A66-322D-7DE4-6504-04DA1640C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824" y="3417918"/>
            <a:ext cx="4336027" cy="244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F1331F6B-3FFA-09CD-E7D0-C4CDE568761B}"/>
              </a:ext>
            </a:extLst>
          </p:cNvPr>
          <p:cNvSpPr/>
          <p:nvPr/>
        </p:nvSpPr>
        <p:spPr>
          <a:xfrm>
            <a:off x="167148" y="2703871"/>
            <a:ext cx="737420" cy="578623"/>
          </a:xfrm>
          <a:prstGeom prst="rect">
            <a:avLst/>
          </a:pr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F5B2C86B-B36D-AC3A-C60F-79A84ABA7200}"/>
              </a:ext>
            </a:extLst>
          </p:cNvPr>
          <p:cNvSpPr/>
          <p:nvPr/>
        </p:nvSpPr>
        <p:spPr>
          <a:xfrm>
            <a:off x="8219767" y="2585884"/>
            <a:ext cx="737420" cy="696609"/>
          </a:xfrm>
          <a:prstGeom prst="rect">
            <a:avLst/>
          </a:prstGeom>
          <a:solidFill>
            <a:srgbClr val="212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869E6A0D-5E00-C7EE-F517-D77D8253E6DE}"/>
              </a:ext>
            </a:extLst>
          </p:cNvPr>
          <p:cNvSpPr/>
          <p:nvPr/>
        </p:nvSpPr>
        <p:spPr>
          <a:xfrm>
            <a:off x="167148" y="3429000"/>
            <a:ext cx="737420" cy="661219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556461B-CB4F-69A2-6EC6-682EF86F5265}"/>
              </a:ext>
            </a:extLst>
          </p:cNvPr>
          <p:cNvSpPr/>
          <p:nvPr/>
        </p:nvSpPr>
        <p:spPr>
          <a:xfrm>
            <a:off x="4680158" y="5164841"/>
            <a:ext cx="471945" cy="696609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280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5566" y="1131750"/>
            <a:ext cx="8192862" cy="5033076"/>
          </a:xfrm>
        </p:spPr>
        <p:txBody>
          <a:bodyPr rtlCol="0">
            <a:normAutofit fontScale="25000" lnSpcReduction="20000"/>
          </a:bodyPr>
          <a:lstStyle>
            <a:defPPr>
              <a:defRPr lang="it-IT"/>
            </a:defPPr>
          </a:lstStyle>
          <a:p>
            <a:pPr algn="just" rtl="0">
              <a:lnSpc>
                <a:spcPct val="150000"/>
              </a:lnSpc>
            </a:pPr>
            <a:r>
              <a:rPr lang="it-IT" sz="6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E’ una condizione </a:t>
            </a:r>
            <a:r>
              <a:rPr lang="it-IT" sz="6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estremamente comune nella pratica clinica</a:t>
            </a:r>
            <a:r>
              <a:rPr lang="it-IT" sz="6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sia in ambito di medicina generale che specialistico (ortopedia, reumatologia, fisiatria). È un sintomo che può derivare da numerose cause, tra cui patologie articolari degenerative, infiammatorie, traumatiche o da sovraccarico funzionale.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livello mondiale:</a:t>
            </a:r>
            <a:endParaRPr lang="it-IT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Prevalenza globale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stimata tra il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19% e il 30%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della popolazione adulta, con tassi più elevati nelle persone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sopra i 50 anni</a:t>
            </a:r>
            <a:endParaRPr lang="it-IT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Incidenza annuale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varia a seconda dell’età e del livello di attività fisica. Ad esempio: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Nei soggetti </a:t>
            </a:r>
            <a:r>
              <a:rPr lang="it-IT" sz="6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over</a:t>
            </a:r>
            <a:r>
              <a:rPr lang="it-IT" sz="64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65 anni, si stima un’incidenza di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oltre il 10% annuo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Nella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popolazione attiva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 sportiva, si registrano incidenze più elevate legate a patologie meniscali, legamentose e da </a:t>
            </a:r>
            <a:r>
              <a:rPr lang="it-IT" sz="64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overuse</a:t>
            </a:r>
            <a:endParaRPr lang="it-IT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Italia:</a:t>
            </a:r>
            <a:endParaRPr lang="it-IT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L’artrosi di ginocchio colpisce circa il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10-15% della popolazione sopra i 60 anni</a:t>
            </a:r>
            <a:endParaRPr lang="it-IT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gonartrosi</a:t>
            </a:r>
            <a:r>
              <a:rPr lang="it-IT" sz="64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rappresenta una delle </a:t>
            </a:r>
            <a:r>
              <a:rPr lang="it-IT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principali cause di disabilità muscoloscheletrica</a:t>
            </a:r>
            <a:r>
              <a:rPr lang="it-IT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algn="just" rtl="0">
              <a:lnSpc>
                <a:spcPct val="150000"/>
              </a:lnSpc>
            </a:pPr>
            <a:endParaRPr lang="it-IT" dirty="0"/>
          </a:p>
        </p:txBody>
      </p:sp>
      <p:sp>
        <p:nvSpPr>
          <p:cNvPr id="8" name="Titolo 7">
            <a:extLst>
              <a:ext uri="{FF2B5EF4-FFF2-40B4-BE49-F238E27FC236}">
                <a16:creationId xmlns:a16="http://schemas.microsoft.com/office/drawing/2014/main" id="{530303D0-BF8F-92F2-E13D-FBB4799D9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1672" y="303925"/>
            <a:ext cx="5200651" cy="965477"/>
          </a:xfrm>
        </p:spPr>
        <p:txBody>
          <a:bodyPr/>
          <a:lstStyle/>
          <a:p>
            <a:pPr algn="ctr"/>
            <a:r>
              <a:rPr lang="it-IT" dirty="0"/>
              <a:t>GONALGIA</a:t>
            </a:r>
          </a:p>
        </p:txBody>
      </p:sp>
    </p:spTree>
    <p:extLst>
      <p:ext uri="{BB962C8B-B14F-4D97-AF65-F5344CB8AC3E}">
        <p14:creationId xmlns:p14="http://schemas.microsoft.com/office/powerpoint/2010/main" val="231666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D88E0A00-DD26-D9B8-1F1B-A5DAC6F69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69183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GONALGIA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FCF40E5D-B1A4-EB48-8E7E-E46130EF8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5" r="17818" b="1"/>
          <a:stretch/>
        </p:blipFill>
        <p:spPr bwMode="auto">
          <a:xfrm>
            <a:off x="4947557" y="1525364"/>
            <a:ext cx="3752850" cy="435254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F7FBC4E0-D67C-2378-6BCE-877BF9CB07C1}"/>
              </a:ext>
            </a:extLst>
          </p:cNvPr>
          <p:cNvSpPr txBox="1"/>
          <p:nvPr/>
        </p:nvSpPr>
        <p:spPr>
          <a:xfrm>
            <a:off x="363179" y="1214919"/>
            <a:ext cx="4208821" cy="5222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b="1" kern="100" dirty="0">
                <a:solidFill>
                  <a:srgbClr val="2B2B2B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Disabilità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la gonalgia, specialmente se cronica, è una delle principali cause di limitazione funzionale e ridotta qualità di vita, soprattutto tra gli anziani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Costi sanitari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comporta costi elevati per: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visite mediche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farmaci antinfiammatori e antidolorifici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trattamenti riabilitativi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interventi chirurgici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6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Giorni lavorativi persi: è anche una frequente causa di assenza dal lavoro e riduzione della produttività, specialmente in soggetti giovani o sportivi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600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E2F9D555-E522-DA9E-14FB-530C83E2A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69183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FATTORI DI RISCHIO</a:t>
            </a: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012F9AA2-3BB2-505A-547C-380DFAE1E6F8}"/>
              </a:ext>
            </a:extLst>
          </p:cNvPr>
          <p:cNvSpPr txBox="1">
            <a:spLocks/>
          </p:cNvSpPr>
          <p:nvPr/>
        </p:nvSpPr>
        <p:spPr>
          <a:xfrm>
            <a:off x="475569" y="1269402"/>
            <a:ext cx="8192862" cy="2585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it-IT"/>
            </a:defPPr>
            <a:lvl1pPr marL="0" indent="0" algn="l" defTabSz="6858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  <a:buFont typeface="Arial" panose="020B0604020202020204" pitchFamily="34" charset="0"/>
              <a:buNone/>
              <a:defRPr lang="it-IT" sz="135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it-IT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it-IT" dirty="0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81BB2CD7-07FF-157A-A881-1FA0142E2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569" y="1320738"/>
            <a:ext cx="7680949" cy="190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🔹</a:t>
            </a: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Fattori Non Modificabili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Età avanzata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→ rischio crescente dopo i 50 anni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Sesso femminile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→ maggiore prevalenza, soprattutto post-menopausa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Familiarità/genetica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→ predisposizione ereditaria per artrosi o patologie reumatiche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Disallineamenti anatomici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→ </a:t>
            </a:r>
            <a:r>
              <a:rPr kumimoji="0" lang="it-IT" altLang="it-I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genu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varo/valgo, instabilità rotulea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Storia di traumi/lesioni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→ lesioni meniscali, LCA, fratture pregresse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B5C42888-A6FB-E819-35BC-07490F66D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569" y="2944596"/>
            <a:ext cx="6128152" cy="362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🔹</a:t>
            </a: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Fattori Modificabili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Sovrappeso e obesità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Aumentano il carico articolare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Promuovono l’infiammazione sistemica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altLang="it-I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Sedentarietà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Atrofia muscolare e instabilità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altLang="it-I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Attività fisica ad alto impatto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Sport con microtraumi ripetuti (calcio, corsa su asfalto)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altLang="it-IT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Attività lavorative usuranti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Movimenti ripetuti di </a:t>
            </a:r>
            <a:r>
              <a:rPr kumimoji="0" lang="it-IT" altLang="it-IT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accovacciamento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sollevamento, carico</a:t>
            </a: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F807E40-7580-4036-8F2A-3E0D4680847B}"/>
              </a:ext>
            </a:extLst>
          </p:cNvPr>
          <p:cNvSpPr txBox="1"/>
          <p:nvPr/>
        </p:nvSpPr>
        <p:spPr>
          <a:xfrm>
            <a:off x="4855359" y="3412260"/>
            <a:ext cx="4165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L’obesità può </a:t>
            </a: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triplicare il rischio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di gonartrosi</a:t>
            </a:r>
          </a:p>
        </p:txBody>
      </p:sp>
      <p:sp>
        <p:nvSpPr>
          <p:cNvPr id="5" name="Parentesi graffa chiusa 4">
            <a:extLst>
              <a:ext uri="{FF2B5EF4-FFF2-40B4-BE49-F238E27FC236}">
                <a16:creationId xmlns:a16="http://schemas.microsoft.com/office/drawing/2014/main" id="{5852C2DE-6ECD-2AEA-CEF0-09BBC86320DC}"/>
              </a:ext>
            </a:extLst>
          </p:cNvPr>
          <p:cNvSpPr/>
          <p:nvPr/>
        </p:nvSpPr>
        <p:spPr>
          <a:xfrm>
            <a:off x="4699820" y="3478404"/>
            <a:ext cx="98322" cy="46141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51B1E91-A88E-7D8F-CACD-A3C8BCD09BCC}"/>
              </a:ext>
            </a:extLst>
          </p:cNvPr>
          <p:cNvSpPr txBox="1"/>
          <p:nvPr/>
        </p:nvSpPr>
        <p:spPr>
          <a:xfrm>
            <a:off x="4224250" y="433591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debolezza muscolare è </a:t>
            </a:r>
            <a:r>
              <a:rPr kumimoji="0" lang="it-IT" altLang="it-IT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sottostimata</a:t>
            </a:r>
            <a: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ma altamente correlata al dolore cronico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2C6B6E71-9D5B-A519-9182-416F23A249AB}"/>
              </a:ext>
            </a:extLst>
          </p:cNvPr>
          <p:cNvCxnSpPr/>
          <p:nvPr/>
        </p:nvCxnSpPr>
        <p:spPr>
          <a:xfrm>
            <a:off x="3840793" y="4596104"/>
            <a:ext cx="294967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95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F8B25B4F-DD5A-ADD7-5CB5-9DA0EE941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I NOCICETTORI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12EB978-9FC2-6998-5086-ADE78625ADD2}"/>
              </a:ext>
            </a:extLst>
          </p:cNvPr>
          <p:cNvSpPr txBox="1"/>
          <p:nvPr/>
        </p:nvSpPr>
        <p:spPr>
          <a:xfrm>
            <a:off x="433234" y="1095115"/>
            <a:ext cx="8082116" cy="2762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 principali tipi di nocicettori presenti nel ginocchio includono: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Nocicettori meccanici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rispondono a </a:t>
            </a:r>
            <a:r>
              <a:rPr lang="it-IT" sz="1600" u="sng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stimoli di pressione, stiramento o deformazione meccanica intensa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attivandosi ad esempio in caso di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lesioni o sovraccarico articolare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Nocicettori </a:t>
            </a:r>
            <a:r>
              <a:rPr lang="it-IT" sz="16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polimodali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reagiscono a </a:t>
            </a:r>
            <a:r>
              <a:rPr lang="it-IT" sz="1600" u="sng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stimoli meccanici, termici e chimici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contribuendo al dolore articolare soprattutto in </a:t>
            </a:r>
            <a:r>
              <a:rPr lang="it-IT" sz="1600" b="1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condizioni infiammatorie o degenerative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Nocicettori silenti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normalmente non rispondono a stimoli ma si attivano in presenza di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infiammazione o danno tissutale</a:t>
            </a:r>
            <a:endParaRPr lang="it-IT" sz="1600" b="1" kern="100" dirty="0">
              <a:solidFill>
                <a:srgbClr val="C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F963E3C-DD54-F951-612C-E9DEB7EB44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30053" r="3871" b="2616"/>
          <a:stretch/>
        </p:blipFill>
        <p:spPr bwMode="auto">
          <a:xfrm>
            <a:off x="1469615" y="4001491"/>
            <a:ext cx="6204769" cy="234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5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4E223834-BE5F-A9FB-8DD6-8729F9721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I NOCICETTORI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E0CFA64-591E-FFB2-A5B0-3D49CA994BC0}"/>
              </a:ext>
            </a:extLst>
          </p:cNvPr>
          <p:cNvSpPr txBox="1"/>
          <p:nvPr/>
        </p:nvSpPr>
        <p:spPr>
          <a:xfrm>
            <a:off x="433234" y="996792"/>
            <a:ext cx="8082116" cy="5222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Questi nocicettori trasmettono il segnale doloroso attraverso diverse tipologie di fibre: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1. </a:t>
            </a: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Tipo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A-delta (fibra mielinica a conduzione rapida)</a:t>
            </a: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rasmettono segnali di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dolore acuto e localizzato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tipico di un danno tissutale immediato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Sono presenti nelle strutture come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capsula articolare, legamenti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tendini</a:t>
            </a: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Questi recettori sono particolarmente sensibili a danni meccanici, come stiramenti o lacerazioni, e sono coinvolti nel dolore che si avverte subito dopo un infortunio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endParaRPr lang="it-IT" sz="16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 </a:t>
            </a: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ipo C (fibra non mielinica a conduzione lenta)</a:t>
            </a: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ono più lente nella trasmissione del segnale rispetto alle A-delta e rispondono principalmente a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stimoli dolorosi cronici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infiammazione</a:t>
            </a: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ono implicati nel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dolore sordo, pulsante e diffuso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che spesso accompagna processi infiammatori cronici, come l’ar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trosi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 le lesioni da sovraccarico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Sono distribuiti in molte delle stesse aree degli A-delta, inclusi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legamenti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capsula articolare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sinovia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ma sono anche presenti nelle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borse sinoviali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nelle </a:t>
            </a:r>
            <a:r>
              <a:rPr lang="it-IT" sz="1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strutture muscolari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circostanti</a:t>
            </a:r>
          </a:p>
        </p:txBody>
      </p:sp>
    </p:spTree>
    <p:extLst>
      <p:ext uri="{BB962C8B-B14F-4D97-AF65-F5344CB8AC3E}">
        <p14:creationId xmlns:p14="http://schemas.microsoft.com/office/powerpoint/2010/main" val="1232175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7">
            <a:extLst>
              <a:ext uri="{FF2B5EF4-FFF2-40B4-BE49-F238E27FC236}">
                <a16:creationId xmlns:a16="http://schemas.microsoft.com/office/drawing/2014/main" id="{ACAE61FC-007B-D584-2E67-F075BB602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TIPOLOGIE DI DOLORE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CD2B999-7301-6868-18F7-A11817C45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387" y="1539244"/>
            <a:ext cx="8603226" cy="355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73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17B22AC-DBC4-7A00-B1D3-CB4094C17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6" b="12869"/>
          <a:stretch/>
        </p:blipFill>
        <p:spPr bwMode="auto">
          <a:xfrm>
            <a:off x="628650" y="951759"/>
            <a:ext cx="3346757" cy="218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olo 7">
            <a:extLst>
              <a:ext uri="{FF2B5EF4-FFF2-40B4-BE49-F238E27FC236}">
                <a16:creationId xmlns:a16="http://schemas.microsoft.com/office/drawing/2014/main" id="{D9A4ADD7-6A37-92E3-2A18-9F3BDC45D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anchor="ctr">
            <a:normAutofit/>
          </a:bodyPr>
          <a:lstStyle/>
          <a:p>
            <a:pPr algn="ctr"/>
            <a:r>
              <a:rPr lang="it-IT" dirty="0"/>
              <a:t>MEMBRANA SINOVIALE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DE6572F-44FB-DD96-A50F-C189D49574EE}"/>
              </a:ext>
            </a:extLst>
          </p:cNvPr>
          <p:cNvSpPr txBox="1"/>
          <p:nvPr/>
        </p:nvSpPr>
        <p:spPr>
          <a:xfrm>
            <a:off x="4754735" y="1325563"/>
            <a:ext cx="4208821" cy="4606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Meccanismo patogenetico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it-IT" sz="1600" b="1" kern="100" dirty="0">
                <a:solidFill>
                  <a:srgbClr val="C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infiammazione della sinovia (sinovite) 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 liberazione di mediatori chimici pro-infiammatori (interleuchine, TNFα) che stimolano i nocicettori presenti nella membrana sinoviale, generando dolore anche a riposo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sinovite provoca aumento della produzione di liquido sinoviale con aumento dell</a:t>
            </a: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pressione intra-articolare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6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L’ispessimento e l’irritazione della membrana sinoviale possono coinvolgere altre strutture articolari, aggravando il dolore e limitando la mobilità della articolazione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3F6FEAA0-51A4-8484-BF2B-351C6F7E95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 b="12394"/>
          <a:stretch/>
        </p:blipFill>
        <p:spPr bwMode="auto">
          <a:xfrm>
            <a:off x="540532" y="3429000"/>
            <a:ext cx="3848735" cy="238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5803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Custom 1">
      <a:dk1>
        <a:sysClr val="windowText" lastClr="000000"/>
      </a:dk1>
      <a:lt1>
        <a:sysClr val="window" lastClr="FFFFFF"/>
      </a:lt1>
      <a:dk2>
        <a:srgbClr val="2D3C50"/>
      </a:dk2>
      <a:lt2>
        <a:srgbClr val="CBD1D1"/>
      </a:lt2>
      <a:accent1>
        <a:srgbClr val="46A0D8"/>
      </a:accent1>
      <a:accent2>
        <a:srgbClr val="CC5B27"/>
      </a:accent2>
      <a:accent3>
        <a:srgbClr val="33AC55"/>
      </a:accent3>
      <a:accent4>
        <a:srgbClr val="EE9F20"/>
      </a:accent4>
      <a:accent5>
        <a:srgbClr val="824D9D"/>
      </a:accent5>
      <a:accent6>
        <a:srgbClr val="3ABA99"/>
      </a:accent6>
      <a:hlink>
        <a:srgbClr val="0563C1"/>
      </a:hlink>
      <a:folHlink>
        <a:srgbClr val="954F72"/>
      </a:folHlink>
    </a:clrScheme>
    <a:fontScheme name="Custom 2">
      <a:majorFont>
        <a:latin typeface="Century Gothic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6401942_win32_v2" id="{BFDBA5BB-00C2-4FD6-BF44-6F34C81AFAE6}" vid="{710E1C20-E799-41A9-B32B-772BA18F6960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6" ma:contentTypeDescription="Create a new document." ma:contentTypeScope="" ma:versionID="ac37c1753acd5e330d2062ccec26ea66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340c7101c92c5120abd06486f9454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7DF88F-5EF0-4E23-AF56-043C48FFDD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45D35E-8227-46A9-BA56-FC43209CE40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C4D21938-1F13-4699-8A6C-390EF71C7BE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666</TotalTime>
  <Words>1873</Words>
  <Application>Microsoft Office PowerPoint</Application>
  <PresentationFormat>Presentazione su schermo (4:3)</PresentationFormat>
  <Paragraphs>167</Paragraphs>
  <Slides>19</Slides>
  <Notes>12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8" baseType="lpstr">
      <vt:lpstr>Aptos</vt:lpstr>
      <vt:lpstr>Arial</vt:lpstr>
      <vt:lpstr>Calibri</vt:lpstr>
      <vt:lpstr>Century Gothic</vt:lpstr>
      <vt:lpstr>Courier New</vt:lpstr>
      <vt:lpstr>fkGroteskNeue</vt:lpstr>
      <vt:lpstr>Segoe UI</vt:lpstr>
      <vt:lpstr>Symbol</vt:lpstr>
      <vt:lpstr>Tema di Office</vt:lpstr>
      <vt:lpstr>Presentazione standard di PowerPoint</vt:lpstr>
      <vt:lpstr>Presentazione standard di PowerPoint</vt:lpstr>
      <vt:lpstr>GONALGIA</vt:lpstr>
      <vt:lpstr>GONALGIA</vt:lpstr>
      <vt:lpstr>FATTORI DI RISCHIO</vt:lpstr>
      <vt:lpstr>I NOCICETTORI</vt:lpstr>
      <vt:lpstr>I NOCICETTORI</vt:lpstr>
      <vt:lpstr>TIPOLOGIE DI DOLORE</vt:lpstr>
      <vt:lpstr>MEMBRANA SINOVIALE</vt:lpstr>
      <vt:lpstr>CAPSULA ARTICOLARE</vt:lpstr>
      <vt:lpstr>LEGAMENTI E RETINACOLI</vt:lpstr>
      <vt:lpstr>TENDINI ED INSERZIONI TENDINEE</vt:lpstr>
      <vt:lpstr>PERIOSTIO E OSSO SUBCONDRALE</vt:lpstr>
      <vt:lpstr>EDEMA OSSEO</vt:lpstr>
      <vt:lpstr>BORSE SIEROSE</vt:lpstr>
      <vt:lpstr>TESSUTO ADIPOSO</vt:lpstr>
      <vt:lpstr>MENISCHI</vt:lpstr>
      <vt:lpstr>CARTILAGINE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/>
  <cp:lastModifiedBy>videorent vr</cp:lastModifiedBy>
  <cp:revision>38</cp:revision>
  <dcterms:created xsi:type="dcterms:W3CDTF">2022-11-28T05:47:53Z</dcterms:created>
  <dcterms:modified xsi:type="dcterms:W3CDTF">2025-05-25T15:04:25Z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